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29.xml" ContentType="application/vnd.openxmlformats-officedocument.presentationml.notesSlide+xml"/>
  <Override PartName="/ppt/notesSlides/notesSlide38.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9" r:id="rId1"/>
  </p:sldMasterIdLst>
  <p:notesMasterIdLst>
    <p:notesMasterId r:id="rId40"/>
  </p:notesMasterIdLst>
  <p:sldIdLst>
    <p:sldId id="256" r:id="rId2"/>
    <p:sldId id="257" r:id="rId3"/>
    <p:sldId id="258" r:id="rId4"/>
    <p:sldId id="259" r:id="rId5"/>
    <p:sldId id="260" r:id="rId6"/>
    <p:sldId id="261" r:id="rId7"/>
    <p:sldId id="262" r:id="rId8"/>
    <p:sldId id="263" r:id="rId9"/>
    <p:sldId id="265" r:id="rId10"/>
    <p:sldId id="266" r:id="rId11"/>
    <p:sldId id="268" r:id="rId12"/>
    <p:sldId id="264" r:id="rId13"/>
    <p:sldId id="269" r:id="rId14"/>
    <p:sldId id="267" r:id="rId15"/>
    <p:sldId id="279" r:id="rId16"/>
    <p:sldId id="280" r:id="rId17"/>
    <p:sldId id="278" r:id="rId18"/>
    <p:sldId id="281" r:id="rId19"/>
    <p:sldId id="282" r:id="rId20"/>
    <p:sldId id="285" r:id="rId21"/>
    <p:sldId id="286" r:id="rId22"/>
    <p:sldId id="287" r:id="rId23"/>
    <p:sldId id="289" r:id="rId24"/>
    <p:sldId id="290" r:id="rId25"/>
    <p:sldId id="291" r:id="rId26"/>
    <p:sldId id="292" r:id="rId27"/>
    <p:sldId id="293" r:id="rId28"/>
    <p:sldId id="294" r:id="rId29"/>
    <p:sldId id="295" r:id="rId30"/>
    <p:sldId id="296" r:id="rId31"/>
    <p:sldId id="297" r:id="rId32"/>
    <p:sldId id="298" r:id="rId33"/>
    <p:sldId id="299" r:id="rId34"/>
    <p:sldId id="300" r:id="rId35"/>
    <p:sldId id="302" r:id="rId36"/>
    <p:sldId id="277" r:id="rId37"/>
    <p:sldId id="283" r:id="rId38"/>
    <p:sldId id="284" r:id="rId39"/>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985" autoAdjust="0"/>
  </p:normalViewPr>
  <p:slideViewPr>
    <p:cSldViewPr>
      <p:cViewPr varScale="1">
        <p:scale>
          <a:sx n="78" d="100"/>
          <a:sy n="78" d="100"/>
        </p:scale>
        <p:origin x="-1070" y="61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1762"/>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indent="0" algn="l" rtl="0">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3" name="Shape 3"/>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indent="0" algn="r" rtl="0">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4" name="Shape 4"/>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5" name="Shape 5"/>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6" name="Shape 6"/>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indent="0" algn="l" rtl="0">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7" name="Shape 7"/>
          <p:cNvSpPr txBox="1">
            <a:spLocks noGrp="1"/>
          </p:cNvSpPr>
          <p:nvPr>
            <p:ph type="sldNum" idx="12"/>
          </p:nvPr>
        </p:nvSpPr>
        <p:spPr>
          <a:xfrm>
            <a:off x="3884612" y="8685213"/>
            <a:ext cx="2971799" cy="457200"/>
          </a:xfrm>
          <a:prstGeom prst="rect">
            <a:avLst/>
          </a:prstGeom>
          <a:noFill/>
          <a:ln>
            <a:noFill/>
          </a:ln>
        </p:spPr>
        <p:txBody>
          <a:bodyPr lIns="91425" tIns="91425" rIns="91425" bIns="91425" anchor="b" anchorCtr="0"/>
          <a:lstStyle>
            <a:lvl1pPr marL="0" marR="0" indent="0" algn="r" rtl="0">
              <a:spcBef>
                <a:spcPts val="0"/>
              </a:spcBef>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94" name="Shape 9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95" name="Shape 9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65" name="Shape 16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66" name="Shape 16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79" name="Shape 17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80" name="Shape 18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51" name="Shape 15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lvl="0" rtl="0">
              <a:spcBef>
                <a:spcPts val="0"/>
              </a:spcBef>
              <a:buNone/>
            </a:pPr>
            <a:endParaRPr sz="1800" b="0" i="0" u="none" strike="noStrike" cap="none" baseline="0"/>
          </a:p>
        </p:txBody>
      </p:sp>
      <p:sp>
        <p:nvSpPr>
          <p:cNvPr id="152" name="Shape 15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87" name="Shape 18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88" name="Shape 18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72" name="Shape 17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73" name="Shape 17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Shape 2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Shape 262"/>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9" name="Shape 269"/>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5" name="Shape 25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a:t>Scheduler = 01vehu/vehu01</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Shape 28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3" name="Shape 28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01" name="Shape 10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02" name="Shape 10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4" name="Shape 304"/>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Shape 3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1" name="Shape 31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Shape 31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7" name="Shape 31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a:t>Resident = 1radiologist/radiologist1!</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Shape 32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0" name="Shape 330"/>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7" name="Shape 33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Shape 34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4" name="Shape 344"/>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Shape 35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1" name="Shape 35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Shape 35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7" name="Shape 35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a:t>Radiologist = 2radiologist/radiologist2!       Technologist = 3radiologist/radiologist3!</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Shape 36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4" name="Shape 364"/>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Shape 3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1" name="Shape 37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08" name="Shape 10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09" name="Shape 10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Shape 37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8" name="Shape 378"/>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Shape 38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5" name="Shape 38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2" name="Shape 392"/>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Shape 39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9" name="Shape 399"/>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Shape 40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6" name="Shape 406"/>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Shape 41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419" name="Shape 41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420" name="Shape 42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Shape 2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9" name="Shape 249"/>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Shape 2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7" name="Shape 29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16" name="Shape 11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17" name="Shape 11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23" name="Shape 12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24" name="Shape 12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30" name="Shape 13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31" name="Shape 13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37" name="Shape 13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38" name="Shape 13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44" name="Shape 144"/>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45" name="Shape 145"/>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58" name="Shape 15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a:spcBef>
                <a:spcPts val="0"/>
              </a:spcBef>
              <a:buNone/>
            </a:pPr>
            <a:endParaRPr sz="1800" b="0" i="0" u="none" strike="noStrike" cap="none" baseline="0"/>
          </a:p>
        </p:txBody>
      </p:sp>
      <p:sp>
        <p:nvSpPr>
          <p:cNvPr id="159" name="Shape 15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US"/>
              <a:t> </a:t>
            </a: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4"/>
        <p:cNvGrpSpPr/>
        <p:nvPr/>
      </p:nvGrpSpPr>
      <p:grpSpPr>
        <a:xfrm>
          <a:off x="0" y="0"/>
          <a:ext cx="0" cy="0"/>
          <a:chOff x="0" y="0"/>
          <a:chExt cx="0" cy="0"/>
        </a:xfrm>
      </p:grpSpPr>
      <p:sp>
        <p:nvSpPr>
          <p:cNvPr id="15" name="Shape 15"/>
          <p:cNvSpPr txBox="1">
            <a:spLocks noGrp="1"/>
          </p:cNvSpPr>
          <p:nvPr>
            <p:ph type="ctrTitle"/>
          </p:nvPr>
        </p:nvSpPr>
        <p:spPr>
          <a:xfrm>
            <a:off x="685800" y="2130425"/>
            <a:ext cx="7772400" cy="1470024"/>
          </a:xfrm>
          <a:prstGeom prst="rect">
            <a:avLst/>
          </a:prstGeom>
          <a:noFill/>
          <a:ln>
            <a:noFill/>
          </a:ln>
        </p:spPr>
        <p:txBody>
          <a:bodyPr lIns="91425" tIns="91425" rIns="91425" bIns="91425" anchor="ctr" anchorCtr="0"/>
          <a:lstStyle>
            <a:lvl1pPr marL="0" marR="0" indent="0" algn="ctr" rtl="0">
              <a:spcBef>
                <a:spcPts val="0"/>
              </a:spcBef>
              <a:buClr>
                <a:schemeClr val="dk1"/>
              </a:buClr>
              <a:buFont typeface="Calibri"/>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16" name="Shape 16"/>
          <p:cNvSpPr txBox="1">
            <a:spLocks noGrp="1"/>
          </p:cNvSpPr>
          <p:nvPr>
            <p:ph type="subTitle" idx="1"/>
          </p:nvPr>
        </p:nvSpPr>
        <p:spPr>
          <a:xfrm>
            <a:off x="1371600" y="3886200"/>
            <a:ext cx="6400799" cy="1752600"/>
          </a:xfrm>
          <a:prstGeom prst="rect">
            <a:avLst/>
          </a:prstGeom>
          <a:noFill/>
          <a:ln>
            <a:noFill/>
          </a:ln>
        </p:spPr>
        <p:txBody>
          <a:bodyPr lIns="91425" tIns="91425" rIns="91425" bIns="91425" anchor="t" anchorCtr="0"/>
          <a:lstStyle>
            <a:lvl1pPr marL="0" marR="0" indent="0" algn="ctr" rtl="0">
              <a:spcBef>
                <a:spcPts val="640"/>
              </a:spcBef>
              <a:buClr>
                <a:srgbClr val="888888"/>
              </a:buClr>
              <a:buFont typeface="Calibri"/>
              <a:buNone/>
              <a:defRPr/>
            </a:lvl1pPr>
            <a:lvl2pPr marL="457200" marR="0" indent="0" algn="ctr" rtl="0">
              <a:spcBef>
                <a:spcPts val="560"/>
              </a:spcBef>
              <a:buClr>
                <a:srgbClr val="888888"/>
              </a:buClr>
              <a:buFont typeface="Calibri"/>
              <a:buNone/>
              <a:defRPr/>
            </a:lvl2pPr>
            <a:lvl3pPr marL="914400" marR="0" indent="0" algn="ctr" rtl="0">
              <a:spcBef>
                <a:spcPts val="480"/>
              </a:spcBef>
              <a:buClr>
                <a:srgbClr val="888888"/>
              </a:buClr>
              <a:buFont typeface="Calibri"/>
              <a:buNone/>
              <a:defRPr/>
            </a:lvl3pPr>
            <a:lvl4pPr marL="1371600" marR="0" indent="0" algn="ctr" rtl="0">
              <a:spcBef>
                <a:spcPts val="400"/>
              </a:spcBef>
              <a:buClr>
                <a:srgbClr val="888888"/>
              </a:buClr>
              <a:buFont typeface="Calibri"/>
              <a:buNone/>
              <a:defRPr/>
            </a:lvl4pPr>
            <a:lvl5pPr marL="1828800" marR="0" indent="0" algn="ctr" rtl="0">
              <a:spcBef>
                <a:spcPts val="400"/>
              </a:spcBef>
              <a:buClr>
                <a:srgbClr val="888888"/>
              </a:buClr>
              <a:buFont typeface="Calibri"/>
              <a:buNone/>
              <a:defRPr/>
            </a:lvl5pPr>
            <a:lvl6pPr marL="2286000" marR="0" indent="0" algn="ctr" rtl="0">
              <a:spcBef>
                <a:spcPts val="400"/>
              </a:spcBef>
              <a:buClr>
                <a:srgbClr val="888888"/>
              </a:buClr>
              <a:buFont typeface="Calibri"/>
              <a:buNone/>
              <a:defRPr/>
            </a:lvl6pPr>
            <a:lvl7pPr marL="2743200" marR="0" indent="0" algn="ctr" rtl="0">
              <a:spcBef>
                <a:spcPts val="400"/>
              </a:spcBef>
              <a:buClr>
                <a:srgbClr val="888888"/>
              </a:buClr>
              <a:buFont typeface="Calibri"/>
              <a:buNone/>
              <a:defRPr/>
            </a:lvl7pPr>
            <a:lvl8pPr marL="3200400" marR="0" indent="0" algn="ctr" rtl="0">
              <a:spcBef>
                <a:spcPts val="400"/>
              </a:spcBef>
              <a:buClr>
                <a:srgbClr val="888888"/>
              </a:buClr>
              <a:buFont typeface="Calibri"/>
              <a:buNone/>
              <a:defRPr/>
            </a:lvl8pPr>
            <a:lvl9pPr marL="3657600" marR="0" indent="0" algn="ctr" rtl="0">
              <a:spcBef>
                <a:spcPts val="400"/>
              </a:spcBef>
              <a:buClr>
                <a:srgbClr val="888888"/>
              </a:buClr>
              <a:buFont typeface="Calibri"/>
              <a:buNone/>
              <a:defRPr/>
            </a:lvl9pPr>
          </a:lstStyle>
          <a:p>
            <a:endParaRPr/>
          </a:p>
        </p:txBody>
      </p:sp>
      <p:sp>
        <p:nvSpPr>
          <p:cNvPr id="17" name="Shape 1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8" name="Shape 1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9" name="Shape 19"/>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pic>
        <p:nvPicPr>
          <p:cNvPr id="20" name="Shape 20"/>
          <p:cNvPicPr preferRelativeResize="0"/>
          <p:nvPr/>
        </p:nvPicPr>
        <p:blipFill rotWithShape="1">
          <a:blip r:embed="rId2"/>
          <a:srcRect l="12862" t="9346" r="19928" b="47466"/>
          <a:stretch/>
        </p:blipFill>
        <p:spPr>
          <a:xfrm>
            <a:off x="6248400" y="381000"/>
            <a:ext cx="2133599" cy="990599"/>
          </a:xfrm>
          <a:prstGeom prst="rect">
            <a:avLst/>
          </a:prstGeom>
          <a:noFill/>
          <a:ln>
            <a:noFill/>
          </a:ln>
        </p:spPr>
      </p:pic>
      <p:pic>
        <p:nvPicPr>
          <p:cNvPr id="21" name="Shape 21"/>
          <p:cNvPicPr preferRelativeResize="0"/>
          <p:nvPr/>
        </p:nvPicPr>
        <p:blipFill rotWithShape="1">
          <a:blip r:embed="rId3"/>
          <a:srcRect/>
          <a:stretch/>
        </p:blipFill>
        <p:spPr>
          <a:xfrm>
            <a:off x="304800" y="228600"/>
            <a:ext cx="3664901" cy="12954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83"/>
        <p:cNvGrpSpPr/>
        <p:nvPr/>
      </p:nvGrpSpPr>
      <p:grpSpPr>
        <a:xfrm>
          <a:off x="0" y="0"/>
          <a:ext cx="0" cy="0"/>
          <a:chOff x="0" y="0"/>
          <a:chExt cx="0" cy="0"/>
        </a:xfrm>
      </p:grpSpPr>
      <p:sp>
        <p:nvSpPr>
          <p:cNvPr id="84" name="Shape 84"/>
          <p:cNvSpPr txBox="1">
            <a:spLocks noGrp="1"/>
          </p:cNvSpPr>
          <p:nvPr>
            <p:ph type="title"/>
          </p:nvPr>
        </p:nvSpPr>
        <p:spPr>
          <a:xfrm rot="5400000">
            <a:off x="4732337" y="2171700"/>
            <a:ext cx="5851525" cy="20574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85" name="Shape 85"/>
          <p:cNvSpPr txBox="1">
            <a:spLocks noGrp="1"/>
          </p:cNvSpPr>
          <p:nvPr>
            <p:ph type="body" idx="1"/>
          </p:nvPr>
        </p:nvSpPr>
        <p:spPr>
          <a:xfrm rot="5400000">
            <a:off x="541337" y="190500"/>
            <a:ext cx="5851525" cy="6019799"/>
          </a:xfrm>
          <a:prstGeom prst="rect">
            <a:avLst/>
          </a:prstGeom>
          <a:noFill/>
          <a:ln>
            <a:noFill/>
          </a:ln>
        </p:spPr>
        <p:txBody>
          <a:bodyPr lIns="91425" tIns="91425" rIns="91425" bIns="91425" anchor="t" anchorCtr="0"/>
          <a:lstStyle>
            <a:lvl1pPr marL="342900" indent="-139700" algn="l" rtl="0">
              <a:spcBef>
                <a:spcPts val="640"/>
              </a:spcBef>
              <a:buClr>
                <a:schemeClr val="dk1"/>
              </a:buClr>
              <a:buFont typeface="Calibri"/>
              <a:buChar char="•"/>
              <a:defRPr/>
            </a:lvl1pPr>
            <a:lvl2pPr marL="742950" indent="-107950" algn="l" rtl="0">
              <a:spcBef>
                <a:spcPts val="560"/>
              </a:spcBef>
              <a:buClr>
                <a:schemeClr val="dk1"/>
              </a:buClr>
              <a:buFont typeface="Calibri"/>
              <a:buChar char="–"/>
              <a:defRPr/>
            </a:lvl2pPr>
            <a:lvl3pPr marL="1143000" indent="-76200" algn="l" rtl="0">
              <a:spcBef>
                <a:spcPts val="480"/>
              </a:spcBef>
              <a:buClr>
                <a:schemeClr val="dk1"/>
              </a:buClr>
              <a:buFont typeface="Calibri"/>
              <a:buChar char="•"/>
              <a:defRPr/>
            </a:lvl3pPr>
            <a:lvl4pPr marL="1600200" indent="-101600" algn="l" rtl="0">
              <a:spcBef>
                <a:spcPts val="400"/>
              </a:spcBef>
              <a:buClr>
                <a:schemeClr val="dk1"/>
              </a:buClr>
              <a:buFont typeface="Calibri"/>
              <a:buChar char="–"/>
              <a:defRPr/>
            </a:lvl4pPr>
            <a:lvl5pPr marL="2057400" indent="-101600" algn="l" rtl="0">
              <a:spcBef>
                <a:spcPts val="400"/>
              </a:spcBef>
              <a:buClr>
                <a:schemeClr val="dk1"/>
              </a:buClr>
              <a:buFont typeface="Calibri"/>
              <a:buChar char="»"/>
              <a:defRPr/>
            </a:lvl5pPr>
            <a:lvl6pPr marL="2514600" indent="-101600" algn="l" rtl="0">
              <a:spcBef>
                <a:spcPts val="400"/>
              </a:spcBef>
              <a:buClr>
                <a:schemeClr val="dk1"/>
              </a:buClr>
              <a:buFont typeface="Calibri"/>
              <a:buChar char="•"/>
              <a:defRPr/>
            </a:lvl6pPr>
            <a:lvl7pPr marL="2971800" indent="-101600" algn="l" rtl="0">
              <a:spcBef>
                <a:spcPts val="400"/>
              </a:spcBef>
              <a:buClr>
                <a:schemeClr val="dk1"/>
              </a:buClr>
              <a:buFont typeface="Calibri"/>
              <a:buChar char="•"/>
              <a:defRPr/>
            </a:lvl7pPr>
            <a:lvl8pPr marL="3429000" indent="-101600" algn="l" rtl="0">
              <a:spcBef>
                <a:spcPts val="400"/>
              </a:spcBef>
              <a:buClr>
                <a:schemeClr val="dk1"/>
              </a:buClr>
              <a:buFont typeface="Calibri"/>
              <a:buChar char="•"/>
              <a:defRPr/>
            </a:lvl8pPr>
            <a:lvl9pPr marL="3886200" indent="-101600" algn="l" rtl="0">
              <a:spcBef>
                <a:spcPts val="400"/>
              </a:spcBef>
              <a:buClr>
                <a:schemeClr val="dk1"/>
              </a:buClr>
              <a:buFont typeface="Calibri"/>
              <a:buChar char="•"/>
              <a:defRPr/>
            </a:lvl9pPr>
          </a:lstStyle>
          <a:p>
            <a:endParaRPr/>
          </a:p>
        </p:txBody>
      </p:sp>
      <p:sp>
        <p:nvSpPr>
          <p:cNvPr id="86" name="Shape 8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87" name="Shape 8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88" name="Shape 88"/>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4" name="Shape 24"/>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indent="-139700" algn="l" rtl="0">
              <a:spcBef>
                <a:spcPts val="640"/>
              </a:spcBef>
              <a:buClr>
                <a:schemeClr val="dk1"/>
              </a:buClr>
              <a:buFont typeface="Calibri"/>
              <a:buChar char="•"/>
              <a:defRPr/>
            </a:lvl1pPr>
            <a:lvl2pPr marL="742950" indent="-107950" algn="l" rtl="0">
              <a:spcBef>
                <a:spcPts val="560"/>
              </a:spcBef>
              <a:buClr>
                <a:schemeClr val="dk1"/>
              </a:buClr>
              <a:buFont typeface="Calibri"/>
              <a:buChar char="–"/>
              <a:defRPr/>
            </a:lvl2pPr>
            <a:lvl3pPr marL="1143000" indent="-76200" algn="l" rtl="0">
              <a:spcBef>
                <a:spcPts val="480"/>
              </a:spcBef>
              <a:buClr>
                <a:schemeClr val="dk1"/>
              </a:buClr>
              <a:buFont typeface="Calibri"/>
              <a:buChar char="•"/>
              <a:defRPr/>
            </a:lvl3pPr>
            <a:lvl4pPr marL="1600200" indent="-101600" algn="l" rtl="0">
              <a:spcBef>
                <a:spcPts val="400"/>
              </a:spcBef>
              <a:buClr>
                <a:schemeClr val="dk1"/>
              </a:buClr>
              <a:buFont typeface="Calibri"/>
              <a:buChar char="–"/>
              <a:defRPr/>
            </a:lvl4pPr>
            <a:lvl5pPr marL="2057400" indent="-101600" algn="l" rtl="0">
              <a:spcBef>
                <a:spcPts val="400"/>
              </a:spcBef>
              <a:buClr>
                <a:schemeClr val="dk1"/>
              </a:buClr>
              <a:buFont typeface="Calibri"/>
              <a:buChar char="»"/>
              <a:defRPr/>
            </a:lvl5pPr>
            <a:lvl6pPr marL="2514600" indent="-101600" algn="l" rtl="0">
              <a:spcBef>
                <a:spcPts val="400"/>
              </a:spcBef>
              <a:buClr>
                <a:schemeClr val="dk1"/>
              </a:buClr>
              <a:buFont typeface="Calibri"/>
              <a:buChar char="•"/>
              <a:defRPr/>
            </a:lvl6pPr>
            <a:lvl7pPr marL="2971800" indent="-101600" algn="l" rtl="0">
              <a:spcBef>
                <a:spcPts val="400"/>
              </a:spcBef>
              <a:buClr>
                <a:schemeClr val="dk1"/>
              </a:buClr>
              <a:buFont typeface="Calibri"/>
              <a:buChar char="•"/>
              <a:defRPr/>
            </a:lvl7pPr>
            <a:lvl8pPr marL="3429000" indent="-101600" algn="l" rtl="0">
              <a:spcBef>
                <a:spcPts val="400"/>
              </a:spcBef>
              <a:buClr>
                <a:schemeClr val="dk1"/>
              </a:buClr>
              <a:buFont typeface="Calibri"/>
              <a:buChar char="•"/>
              <a:defRPr/>
            </a:lvl8pPr>
            <a:lvl9pPr marL="3886200" indent="-101600" algn="l" rtl="0">
              <a:spcBef>
                <a:spcPts val="400"/>
              </a:spcBef>
              <a:buClr>
                <a:schemeClr val="dk1"/>
              </a:buClr>
              <a:buFont typeface="Calibri"/>
              <a:buChar char="•"/>
              <a:defRPr/>
            </a:lvl9pPr>
          </a:lstStyle>
          <a:p>
            <a:endParaRPr/>
          </a:p>
        </p:txBody>
      </p:sp>
      <p:sp>
        <p:nvSpPr>
          <p:cNvPr id="25" name="Shape 25"/>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6" name="Shape 26"/>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7" name="Shape 27"/>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pic>
        <p:nvPicPr>
          <p:cNvPr id="28" name="Shape 28"/>
          <p:cNvPicPr preferRelativeResize="0"/>
          <p:nvPr/>
        </p:nvPicPr>
        <p:blipFill rotWithShape="1">
          <a:blip r:embed="rId2"/>
          <a:srcRect/>
          <a:stretch/>
        </p:blipFill>
        <p:spPr>
          <a:xfrm>
            <a:off x="0" y="5942253"/>
            <a:ext cx="2590800" cy="915747"/>
          </a:xfrm>
          <a:prstGeom prst="rect">
            <a:avLst/>
          </a:prstGeom>
          <a:noFill/>
          <a:ln>
            <a:noFill/>
          </a:ln>
        </p:spPr>
      </p:pic>
      <p:pic>
        <p:nvPicPr>
          <p:cNvPr id="29" name="Shape 29"/>
          <p:cNvPicPr preferRelativeResize="0"/>
          <p:nvPr/>
        </p:nvPicPr>
        <p:blipFill rotWithShape="1">
          <a:blip r:embed="rId3"/>
          <a:srcRect r="3124" b="37500"/>
          <a:stretch/>
        </p:blipFill>
        <p:spPr>
          <a:xfrm>
            <a:off x="7086600" y="5898919"/>
            <a:ext cx="2057400" cy="959078"/>
          </a:xfrm>
          <a:prstGeom prst="rect">
            <a:avLst/>
          </a:prstGeom>
          <a:noFill/>
          <a:ln>
            <a:noFill/>
          </a:ln>
        </p:spPr>
      </p:pic>
      <p:cxnSp>
        <p:nvCxnSpPr>
          <p:cNvPr id="30" name="Shape 30"/>
          <p:cNvCxnSpPr/>
          <p:nvPr/>
        </p:nvCxnSpPr>
        <p:spPr>
          <a:xfrm>
            <a:off x="457200" y="1524000"/>
            <a:ext cx="8381999" cy="0"/>
          </a:xfrm>
          <a:prstGeom prst="straightConnector1">
            <a:avLst/>
          </a:prstGeom>
          <a:noFill/>
          <a:ln w="9525" cap="flat">
            <a:solidFill>
              <a:srgbClr val="4A7DBB"/>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3" name="Shape 33"/>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indent="0" rtl="0">
              <a:spcBef>
                <a:spcPts val="0"/>
              </a:spcBef>
              <a:buClr>
                <a:srgbClr val="888888"/>
              </a:buClr>
              <a:buFont typeface="Calibri"/>
              <a:buNone/>
              <a:defRPr/>
            </a:lvl1pPr>
            <a:lvl2pPr marL="457200" indent="0" rtl="0">
              <a:spcBef>
                <a:spcPts val="0"/>
              </a:spcBef>
              <a:buClr>
                <a:srgbClr val="888888"/>
              </a:buClr>
              <a:buFont typeface="Calibri"/>
              <a:buNone/>
              <a:defRPr/>
            </a:lvl2pPr>
            <a:lvl3pPr marL="914400" indent="0" rtl="0">
              <a:spcBef>
                <a:spcPts val="0"/>
              </a:spcBef>
              <a:buClr>
                <a:srgbClr val="888888"/>
              </a:buClr>
              <a:buFont typeface="Calibri"/>
              <a:buNone/>
              <a:defRPr/>
            </a:lvl3pPr>
            <a:lvl4pPr marL="1371600" indent="0" rtl="0">
              <a:spcBef>
                <a:spcPts val="0"/>
              </a:spcBef>
              <a:buClr>
                <a:srgbClr val="888888"/>
              </a:buClr>
              <a:buFont typeface="Calibri"/>
              <a:buNone/>
              <a:defRPr/>
            </a:lvl4pPr>
            <a:lvl5pPr marL="1828800" indent="0" rtl="0">
              <a:spcBef>
                <a:spcPts val="0"/>
              </a:spcBef>
              <a:buClr>
                <a:srgbClr val="888888"/>
              </a:buClr>
              <a:buFont typeface="Calibri"/>
              <a:buNone/>
              <a:defRPr/>
            </a:lvl5pPr>
            <a:lvl6pPr marL="2286000" indent="0" rtl="0">
              <a:spcBef>
                <a:spcPts val="0"/>
              </a:spcBef>
              <a:buClr>
                <a:srgbClr val="888888"/>
              </a:buClr>
              <a:buFont typeface="Calibri"/>
              <a:buNone/>
              <a:defRPr/>
            </a:lvl6pPr>
            <a:lvl7pPr marL="2743200" indent="0" rtl="0">
              <a:spcBef>
                <a:spcPts val="0"/>
              </a:spcBef>
              <a:buClr>
                <a:srgbClr val="888888"/>
              </a:buClr>
              <a:buFont typeface="Calibri"/>
              <a:buNone/>
              <a:defRPr/>
            </a:lvl7pPr>
            <a:lvl8pPr marL="3200400" indent="0" rtl="0">
              <a:spcBef>
                <a:spcPts val="0"/>
              </a:spcBef>
              <a:buClr>
                <a:srgbClr val="888888"/>
              </a:buClr>
              <a:buFont typeface="Calibri"/>
              <a:buNone/>
              <a:defRPr/>
            </a:lvl8pPr>
            <a:lvl9pPr marL="3657600" indent="0" rtl="0">
              <a:spcBef>
                <a:spcPts val="0"/>
              </a:spcBef>
              <a:buClr>
                <a:srgbClr val="888888"/>
              </a:buClr>
              <a:buFont typeface="Calibri"/>
              <a:buNone/>
              <a:defRPr/>
            </a:lvl9pPr>
          </a:lstStyle>
          <a:p>
            <a:endParaRPr/>
          </a:p>
        </p:txBody>
      </p:sp>
      <p:sp>
        <p:nvSpPr>
          <p:cNvPr id="34" name="Shape 34"/>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35" name="Shape 35"/>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36" name="Shape 36"/>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9" name="Shape 39"/>
          <p:cNvSpPr txBox="1">
            <a:spLocks noGrp="1"/>
          </p:cNvSpPr>
          <p:nvPr>
            <p:ph type="body" idx="1"/>
          </p:nvPr>
        </p:nvSpPr>
        <p:spPr>
          <a:xfrm>
            <a:off x="457200" y="1600200"/>
            <a:ext cx="4038599" cy="4525963"/>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0" name="Shape 40"/>
          <p:cNvSpPr txBox="1">
            <a:spLocks noGrp="1"/>
          </p:cNvSpPr>
          <p:nvPr>
            <p:ph type="body" idx="2"/>
          </p:nvPr>
        </p:nvSpPr>
        <p:spPr>
          <a:xfrm>
            <a:off x="4648200" y="1600200"/>
            <a:ext cx="4038599" cy="4525963"/>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1" name="Shape 4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42" name="Shape 4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43" name="Shape 43"/>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cxnSp>
        <p:nvCxnSpPr>
          <p:cNvPr id="44" name="Shape 44"/>
          <p:cNvCxnSpPr/>
          <p:nvPr/>
        </p:nvCxnSpPr>
        <p:spPr>
          <a:xfrm>
            <a:off x="457200" y="1524000"/>
            <a:ext cx="8381999" cy="0"/>
          </a:xfrm>
          <a:prstGeom prst="straightConnector1">
            <a:avLst/>
          </a:prstGeom>
          <a:noFill/>
          <a:ln w="9525" cap="flat">
            <a:solidFill>
              <a:srgbClr val="4A7DBB"/>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7" name="Shape 47"/>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indent="0" rtl="0">
              <a:spcBef>
                <a:spcPts val="0"/>
              </a:spcBef>
              <a:buFont typeface="Calibri"/>
              <a:buNone/>
              <a:defRPr/>
            </a:lvl1pPr>
            <a:lvl2pPr marL="457200" indent="0" rtl="0">
              <a:spcBef>
                <a:spcPts val="0"/>
              </a:spcBef>
              <a:buFont typeface="Calibri"/>
              <a:buNone/>
              <a:defRPr/>
            </a:lvl2pPr>
            <a:lvl3pPr marL="914400" indent="0" rtl="0">
              <a:spcBef>
                <a:spcPts val="0"/>
              </a:spcBef>
              <a:buFont typeface="Calibri"/>
              <a:buNone/>
              <a:defRPr/>
            </a:lvl3pPr>
            <a:lvl4pPr marL="1371600" indent="0" rtl="0">
              <a:spcBef>
                <a:spcPts val="0"/>
              </a:spcBef>
              <a:buFont typeface="Calibri"/>
              <a:buNone/>
              <a:defRPr/>
            </a:lvl4pPr>
            <a:lvl5pPr marL="1828800" indent="0" rtl="0">
              <a:spcBef>
                <a:spcPts val="0"/>
              </a:spcBef>
              <a:buFont typeface="Calibri"/>
              <a:buNone/>
              <a:defRPr/>
            </a:lvl5pPr>
            <a:lvl6pPr marL="2286000" indent="0" rtl="0">
              <a:spcBef>
                <a:spcPts val="0"/>
              </a:spcBef>
              <a:buFont typeface="Calibri"/>
              <a:buNone/>
              <a:defRPr/>
            </a:lvl6pPr>
            <a:lvl7pPr marL="2743200" indent="0" rtl="0">
              <a:spcBef>
                <a:spcPts val="0"/>
              </a:spcBef>
              <a:buFont typeface="Calibri"/>
              <a:buNone/>
              <a:defRPr/>
            </a:lvl7pPr>
            <a:lvl8pPr marL="3200400" indent="0" rtl="0">
              <a:spcBef>
                <a:spcPts val="0"/>
              </a:spcBef>
              <a:buFont typeface="Calibri"/>
              <a:buNone/>
              <a:defRPr/>
            </a:lvl8pPr>
            <a:lvl9pPr marL="3657600" indent="0" rtl="0">
              <a:spcBef>
                <a:spcPts val="0"/>
              </a:spcBef>
              <a:buFont typeface="Calibri"/>
              <a:buNone/>
              <a:defRPr/>
            </a:lvl9pPr>
          </a:lstStyle>
          <a:p>
            <a:endParaRPr/>
          </a:p>
        </p:txBody>
      </p:sp>
      <p:sp>
        <p:nvSpPr>
          <p:cNvPr id="48" name="Shape 48"/>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9" name="Shape 49"/>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indent="0" rtl="0">
              <a:spcBef>
                <a:spcPts val="0"/>
              </a:spcBef>
              <a:buFont typeface="Calibri"/>
              <a:buNone/>
              <a:defRPr/>
            </a:lvl1pPr>
            <a:lvl2pPr marL="457200" indent="0" rtl="0">
              <a:spcBef>
                <a:spcPts val="0"/>
              </a:spcBef>
              <a:buFont typeface="Calibri"/>
              <a:buNone/>
              <a:defRPr/>
            </a:lvl2pPr>
            <a:lvl3pPr marL="914400" indent="0" rtl="0">
              <a:spcBef>
                <a:spcPts val="0"/>
              </a:spcBef>
              <a:buFont typeface="Calibri"/>
              <a:buNone/>
              <a:defRPr/>
            </a:lvl3pPr>
            <a:lvl4pPr marL="1371600" indent="0" rtl="0">
              <a:spcBef>
                <a:spcPts val="0"/>
              </a:spcBef>
              <a:buFont typeface="Calibri"/>
              <a:buNone/>
              <a:defRPr/>
            </a:lvl4pPr>
            <a:lvl5pPr marL="1828800" indent="0" rtl="0">
              <a:spcBef>
                <a:spcPts val="0"/>
              </a:spcBef>
              <a:buFont typeface="Calibri"/>
              <a:buNone/>
              <a:defRPr/>
            </a:lvl5pPr>
            <a:lvl6pPr marL="2286000" indent="0" rtl="0">
              <a:spcBef>
                <a:spcPts val="0"/>
              </a:spcBef>
              <a:buFont typeface="Calibri"/>
              <a:buNone/>
              <a:defRPr/>
            </a:lvl6pPr>
            <a:lvl7pPr marL="2743200" indent="0" rtl="0">
              <a:spcBef>
                <a:spcPts val="0"/>
              </a:spcBef>
              <a:buFont typeface="Calibri"/>
              <a:buNone/>
              <a:defRPr/>
            </a:lvl7pPr>
            <a:lvl8pPr marL="3200400" indent="0" rtl="0">
              <a:spcBef>
                <a:spcPts val="0"/>
              </a:spcBef>
              <a:buFont typeface="Calibri"/>
              <a:buNone/>
              <a:defRPr/>
            </a:lvl8pPr>
            <a:lvl9pPr marL="3657600" indent="0" rtl="0">
              <a:spcBef>
                <a:spcPts val="0"/>
              </a:spcBef>
              <a:buFont typeface="Calibri"/>
              <a:buNone/>
              <a:defRPr/>
            </a:lvl9pPr>
          </a:lstStyle>
          <a:p>
            <a:endParaRPr/>
          </a:p>
        </p:txBody>
      </p:sp>
      <p:sp>
        <p:nvSpPr>
          <p:cNvPr id="50" name="Shape 50"/>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1" name="Shape 5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52" name="Shape 5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53" name="Shape 53"/>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6" name="Shape 5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57" name="Shape 5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58" name="Shape 58"/>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457200" y="273050"/>
            <a:ext cx="3008313" cy="1162049"/>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5" name="Shape 65"/>
          <p:cNvSpPr txBox="1">
            <a:spLocks noGrp="1"/>
          </p:cNvSpPr>
          <p:nvPr>
            <p:ph type="body" idx="1"/>
          </p:nvPr>
        </p:nvSpPr>
        <p:spPr>
          <a:xfrm>
            <a:off x="3575050" y="273050"/>
            <a:ext cx="5111750" cy="5853112"/>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6" name="Shape 66"/>
          <p:cNvSpPr txBox="1">
            <a:spLocks noGrp="1"/>
          </p:cNvSpPr>
          <p:nvPr>
            <p:ph type="body" idx="2"/>
          </p:nvPr>
        </p:nvSpPr>
        <p:spPr>
          <a:xfrm>
            <a:off x="457200" y="1435100"/>
            <a:ext cx="3008313" cy="4691063"/>
          </a:xfrm>
          <a:prstGeom prst="rect">
            <a:avLst/>
          </a:prstGeom>
          <a:noFill/>
          <a:ln>
            <a:noFill/>
          </a:ln>
        </p:spPr>
        <p:txBody>
          <a:bodyPr lIns="91425" tIns="91425" rIns="91425" bIns="91425" anchor="t" anchorCtr="0"/>
          <a:lstStyle>
            <a:lvl1pPr marL="0" indent="0" rtl="0">
              <a:spcBef>
                <a:spcPts val="0"/>
              </a:spcBef>
              <a:buFont typeface="Calibri"/>
              <a:buNone/>
              <a:defRPr/>
            </a:lvl1pPr>
            <a:lvl2pPr marL="457200" indent="0" rtl="0">
              <a:spcBef>
                <a:spcPts val="0"/>
              </a:spcBef>
              <a:buFont typeface="Calibri"/>
              <a:buNone/>
              <a:defRPr/>
            </a:lvl2pPr>
            <a:lvl3pPr marL="914400" indent="0" rtl="0">
              <a:spcBef>
                <a:spcPts val="0"/>
              </a:spcBef>
              <a:buFont typeface="Calibri"/>
              <a:buNone/>
              <a:defRPr/>
            </a:lvl3pPr>
            <a:lvl4pPr marL="1371600" indent="0" rtl="0">
              <a:spcBef>
                <a:spcPts val="0"/>
              </a:spcBef>
              <a:buFont typeface="Calibri"/>
              <a:buNone/>
              <a:defRPr/>
            </a:lvl4pPr>
            <a:lvl5pPr marL="1828800" indent="0" rtl="0">
              <a:spcBef>
                <a:spcPts val="0"/>
              </a:spcBef>
              <a:buFont typeface="Calibri"/>
              <a:buNone/>
              <a:defRPr/>
            </a:lvl5pPr>
            <a:lvl6pPr marL="2286000" indent="0" rtl="0">
              <a:spcBef>
                <a:spcPts val="0"/>
              </a:spcBef>
              <a:buFont typeface="Calibri"/>
              <a:buNone/>
              <a:defRPr/>
            </a:lvl6pPr>
            <a:lvl7pPr marL="2743200" indent="0" rtl="0">
              <a:spcBef>
                <a:spcPts val="0"/>
              </a:spcBef>
              <a:buFont typeface="Calibri"/>
              <a:buNone/>
              <a:defRPr/>
            </a:lvl7pPr>
            <a:lvl8pPr marL="3200400" indent="0" rtl="0">
              <a:spcBef>
                <a:spcPts val="0"/>
              </a:spcBef>
              <a:buFont typeface="Calibri"/>
              <a:buNone/>
              <a:defRPr/>
            </a:lvl8pPr>
            <a:lvl9pPr marL="3657600" indent="0" rtl="0">
              <a:spcBef>
                <a:spcPts val="0"/>
              </a:spcBef>
              <a:buFont typeface="Calibri"/>
              <a:buNone/>
              <a:defRPr/>
            </a:lvl9pPr>
          </a:lstStyle>
          <a:p>
            <a:endParaRPr/>
          </a:p>
        </p:txBody>
      </p:sp>
      <p:sp>
        <p:nvSpPr>
          <p:cNvPr id="67" name="Shape 6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68" name="Shape 6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69" name="Shape 69"/>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72" name="Shape 72"/>
          <p:cNvSpPr>
            <a:spLocks noGrp="1"/>
          </p:cNvSpPr>
          <p:nvPr>
            <p:ph type="pic" idx="2"/>
          </p:nvPr>
        </p:nvSpPr>
        <p:spPr>
          <a:xfrm>
            <a:off x="1792288" y="612775"/>
            <a:ext cx="5486399" cy="4114800"/>
          </a:xfrm>
          <a:prstGeom prst="rect">
            <a:avLst/>
          </a:prstGeom>
          <a:noFill/>
          <a:ln>
            <a:noFill/>
          </a:ln>
        </p:spPr>
      </p:sp>
      <p:sp>
        <p:nvSpPr>
          <p:cNvPr id="73" name="Shape 73"/>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indent="0" rtl="0">
              <a:spcBef>
                <a:spcPts val="0"/>
              </a:spcBef>
              <a:buFont typeface="Calibri"/>
              <a:buNone/>
              <a:defRPr/>
            </a:lvl1pPr>
            <a:lvl2pPr marL="457200" indent="0" rtl="0">
              <a:spcBef>
                <a:spcPts val="0"/>
              </a:spcBef>
              <a:buFont typeface="Calibri"/>
              <a:buNone/>
              <a:defRPr/>
            </a:lvl2pPr>
            <a:lvl3pPr marL="914400" indent="0" rtl="0">
              <a:spcBef>
                <a:spcPts val="0"/>
              </a:spcBef>
              <a:buFont typeface="Calibri"/>
              <a:buNone/>
              <a:defRPr/>
            </a:lvl3pPr>
            <a:lvl4pPr marL="1371600" indent="0" rtl="0">
              <a:spcBef>
                <a:spcPts val="0"/>
              </a:spcBef>
              <a:buFont typeface="Calibri"/>
              <a:buNone/>
              <a:defRPr/>
            </a:lvl4pPr>
            <a:lvl5pPr marL="1828800" indent="0" rtl="0">
              <a:spcBef>
                <a:spcPts val="0"/>
              </a:spcBef>
              <a:buFont typeface="Calibri"/>
              <a:buNone/>
              <a:defRPr/>
            </a:lvl5pPr>
            <a:lvl6pPr marL="2286000" indent="0" rtl="0">
              <a:spcBef>
                <a:spcPts val="0"/>
              </a:spcBef>
              <a:buFont typeface="Calibri"/>
              <a:buNone/>
              <a:defRPr/>
            </a:lvl6pPr>
            <a:lvl7pPr marL="2743200" indent="0" rtl="0">
              <a:spcBef>
                <a:spcPts val="0"/>
              </a:spcBef>
              <a:buFont typeface="Calibri"/>
              <a:buNone/>
              <a:defRPr/>
            </a:lvl7pPr>
            <a:lvl8pPr marL="3200400" indent="0" rtl="0">
              <a:spcBef>
                <a:spcPts val="0"/>
              </a:spcBef>
              <a:buFont typeface="Calibri"/>
              <a:buNone/>
              <a:defRPr/>
            </a:lvl8pPr>
            <a:lvl9pPr marL="3657600" indent="0" rtl="0">
              <a:spcBef>
                <a:spcPts val="0"/>
              </a:spcBef>
              <a:buFont typeface="Calibri"/>
              <a:buNone/>
              <a:defRPr/>
            </a:lvl9pPr>
          </a:lstStyle>
          <a:p>
            <a:endParaRPr/>
          </a:p>
        </p:txBody>
      </p:sp>
      <p:sp>
        <p:nvSpPr>
          <p:cNvPr id="74" name="Shape 74"/>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75" name="Shape 75"/>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76" name="Shape 76"/>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79" name="Shape 79"/>
          <p:cNvSpPr txBox="1">
            <a:spLocks noGrp="1"/>
          </p:cNvSpPr>
          <p:nvPr>
            <p:ph type="body" idx="1"/>
          </p:nvPr>
        </p:nvSpPr>
        <p:spPr>
          <a:xfrm rot="5400000">
            <a:off x="2309018" y="-251618"/>
            <a:ext cx="4525963" cy="8229600"/>
          </a:xfrm>
          <a:prstGeom prst="rect">
            <a:avLst/>
          </a:prstGeom>
          <a:noFill/>
          <a:ln>
            <a:noFill/>
          </a:ln>
        </p:spPr>
        <p:txBody>
          <a:bodyPr lIns="91425" tIns="91425" rIns="91425" bIns="91425" anchor="t" anchorCtr="0"/>
          <a:lstStyle>
            <a:lvl1pPr marL="342900" indent="-139700" algn="l" rtl="0">
              <a:spcBef>
                <a:spcPts val="640"/>
              </a:spcBef>
              <a:buClr>
                <a:schemeClr val="dk1"/>
              </a:buClr>
              <a:buFont typeface="Calibri"/>
              <a:buChar char="•"/>
              <a:defRPr/>
            </a:lvl1pPr>
            <a:lvl2pPr marL="742950" indent="-107950" algn="l" rtl="0">
              <a:spcBef>
                <a:spcPts val="560"/>
              </a:spcBef>
              <a:buClr>
                <a:schemeClr val="dk1"/>
              </a:buClr>
              <a:buFont typeface="Calibri"/>
              <a:buChar char="–"/>
              <a:defRPr/>
            </a:lvl2pPr>
            <a:lvl3pPr marL="1143000" indent="-76200" algn="l" rtl="0">
              <a:spcBef>
                <a:spcPts val="480"/>
              </a:spcBef>
              <a:buClr>
                <a:schemeClr val="dk1"/>
              </a:buClr>
              <a:buFont typeface="Calibri"/>
              <a:buChar char="•"/>
              <a:defRPr/>
            </a:lvl3pPr>
            <a:lvl4pPr marL="1600200" indent="-101600" algn="l" rtl="0">
              <a:spcBef>
                <a:spcPts val="400"/>
              </a:spcBef>
              <a:buClr>
                <a:schemeClr val="dk1"/>
              </a:buClr>
              <a:buFont typeface="Calibri"/>
              <a:buChar char="–"/>
              <a:defRPr/>
            </a:lvl4pPr>
            <a:lvl5pPr marL="2057400" indent="-101600" algn="l" rtl="0">
              <a:spcBef>
                <a:spcPts val="400"/>
              </a:spcBef>
              <a:buClr>
                <a:schemeClr val="dk1"/>
              </a:buClr>
              <a:buFont typeface="Calibri"/>
              <a:buChar char="»"/>
              <a:defRPr/>
            </a:lvl5pPr>
            <a:lvl6pPr marL="2514600" indent="-101600" algn="l" rtl="0">
              <a:spcBef>
                <a:spcPts val="400"/>
              </a:spcBef>
              <a:buClr>
                <a:schemeClr val="dk1"/>
              </a:buClr>
              <a:buFont typeface="Calibri"/>
              <a:buChar char="•"/>
              <a:defRPr/>
            </a:lvl6pPr>
            <a:lvl7pPr marL="2971800" indent="-101600" algn="l" rtl="0">
              <a:spcBef>
                <a:spcPts val="400"/>
              </a:spcBef>
              <a:buClr>
                <a:schemeClr val="dk1"/>
              </a:buClr>
              <a:buFont typeface="Calibri"/>
              <a:buChar char="•"/>
              <a:defRPr/>
            </a:lvl7pPr>
            <a:lvl8pPr marL="3429000" indent="-101600" algn="l" rtl="0">
              <a:spcBef>
                <a:spcPts val="400"/>
              </a:spcBef>
              <a:buClr>
                <a:schemeClr val="dk1"/>
              </a:buClr>
              <a:buFont typeface="Calibri"/>
              <a:buChar char="•"/>
              <a:defRPr/>
            </a:lvl8pPr>
            <a:lvl9pPr marL="3886200" indent="-101600" algn="l" rtl="0">
              <a:spcBef>
                <a:spcPts val="400"/>
              </a:spcBef>
              <a:buClr>
                <a:schemeClr val="dk1"/>
              </a:buClr>
              <a:buFont typeface="Calibri"/>
              <a:buChar char="•"/>
              <a:defRPr/>
            </a:lvl9pPr>
          </a:lstStyle>
          <a:p>
            <a:endParaRPr/>
          </a:p>
        </p:txBody>
      </p:sp>
      <p:sp>
        <p:nvSpPr>
          <p:cNvPr id="80" name="Shape 80"/>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81" name="Shape 81"/>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82" name="Shape 82"/>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
        <p:cNvGrpSpPr/>
        <p:nvPr/>
      </p:nvGrpSpPr>
      <p:grpSpPr>
        <a:xfrm>
          <a:off x="0" y="0"/>
          <a:ext cx="0" cy="0"/>
          <a:chOff x="0" y="0"/>
          <a:chExt cx="0" cy="0"/>
        </a:xfrm>
      </p:grpSpPr>
      <p:sp>
        <p:nvSpPr>
          <p:cNvPr id="9" name="Shape 9"/>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indent="0" algn="ctr" rtl="0">
              <a:spcBef>
                <a:spcPts val="0"/>
              </a:spcBef>
              <a:buClr>
                <a:schemeClr val="dk1"/>
              </a:buClr>
              <a:buFont typeface="Calibri"/>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10" name="Shape 10"/>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indent="-139700" algn="l" rtl="0">
              <a:spcBef>
                <a:spcPts val="640"/>
              </a:spcBef>
              <a:buClr>
                <a:schemeClr val="dk1"/>
              </a:buClr>
              <a:buFont typeface="Calibri"/>
              <a:buChar char="•"/>
              <a:defRPr/>
            </a:lvl1pPr>
            <a:lvl2pPr marL="742950" marR="0" indent="-107950" algn="l" rtl="0">
              <a:spcBef>
                <a:spcPts val="560"/>
              </a:spcBef>
              <a:buClr>
                <a:schemeClr val="dk1"/>
              </a:buClr>
              <a:buFont typeface="Calibri"/>
              <a:buChar char="–"/>
              <a:defRPr/>
            </a:lvl2pPr>
            <a:lvl3pPr marL="1143000" marR="0" indent="-76200" algn="l" rtl="0">
              <a:spcBef>
                <a:spcPts val="480"/>
              </a:spcBef>
              <a:buClr>
                <a:schemeClr val="dk1"/>
              </a:buClr>
              <a:buFont typeface="Calibri"/>
              <a:buChar char="•"/>
              <a:defRPr/>
            </a:lvl3pPr>
            <a:lvl4pPr marL="1600200" marR="0" indent="-101600" algn="l" rtl="0">
              <a:spcBef>
                <a:spcPts val="400"/>
              </a:spcBef>
              <a:buClr>
                <a:schemeClr val="dk1"/>
              </a:buClr>
              <a:buFont typeface="Calibri"/>
              <a:buChar char="–"/>
              <a:defRPr/>
            </a:lvl4pPr>
            <a:lvl5pPr marL="2057400" marR="0" indent="-101600" algn="l" rtl="0">
              <a:spcBef>
                <a:spcPts val="400"/>
              </a:spcBef>
              <a:buClr>
                <a:schemeClr val="dk1"/>
              </a:buClr>
              <a:buFont typeface="Calibri"/>
              <a:buChar char="»"/>
              <a:defRPr/>
            </a:lvl5pPr>
            <a:lvl6pPr marL="2514600" marR="0" indent="-101600" algn="l" rtl="0">
              <a:spcBef>
                <a:spcPts val="400"/>
              </a:spcBef>
              <a:buClr>
                <a:schemeClr val="dk1"/>
              </a:buClr>
              <a:buFont typeface="Calibri"/>
              <a:buChar char="•"/>
              <a:defRPr/>
            </a:lvl6pPr>
            <a:lvl7pPr marL="2971800" marR="0" indent="-101600" algn="l" rtl="0">
              <a:spcBef>
                <a:spcPts val="400"/>
              </a:spcBef>
              <a:buClr>
                <a:schemeClr val="dk1"/>
              </a:buClr>
              <a:buFont typeface="Calibri"/>
              <a:buChar char="•"/>
              <a:defRPr/>
            </a:lvl7pPr>
            <a:lvl8pPr marL="3429000" marR="0" indent="-101600" algn="l" rtl="0">
              <a:spcBef>
                <a:spcPts val="400"/>
              </a:spcBef>
              <a:buClr>
                <a:schemeClr val="dk1"/>
              </a:buClr>
              <a:buFont typeface="Calibri"/>
              <a:buChar char="•"/>
              <a:defRPr/>
            </a:lvl8pPr>
            <a:lvl9pPr marL="3886200" marR="0" indent="-101600" algn="l" rtl="0">
              <a:spcBef>
                <a:spcPts val="400"/>
              </a:spcBef>
              <a:buClr>
                <a:schemeClr val="dk1"/>
              </a:buClr>
              <a:buFont typeface="Calibri"/>
              <a:buChar char="•"/>
              <a:defRPr/>
            </a:lvl9pPr>
          </a:lstStyle>
          <a:p>
            <a:endParaRPr/>
          </a:p>
        </p:txBody>
      </p:sp>
      <p:sp>
        <p:nvSpPr>
          <p:cNvPr id="11" name="Shape 1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2" name="Shape 1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3" name="Shape 13"/>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ctrTitle"/>
          </p:nvPr>
        </p:nvSpPr>
        <p:spPr>
          <a:xfrm>
            <a:off x="685800" y="2130425"/>
            <a:ext cx="7772400" cy="2136775"/>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3950" b="1" i="0" u="none" strike="noStrike" cap="none" baseline="0">
                <a:solidFill>
                  <a:schemeClr val="dk1"/>
                </a:solidFill>
                <a:latin typeface="Calibri"/>
                <a:ea typeface="Calibri"/>
                <a:cs typeface="Calibri"/>
                <a:sym typeface="Calibri"/>
              </a:rPr>
              <a:t>Radiology Protocol Tool  &amp; Reporter (RAPTOR)  Milestone #</a:t>
            </a:r>
            <a:r>
              <a:rPr lang="en-US" sz="3950" b="1">
                <a:solidFill>
                  <a:schemeClr val="dk1"/>
                </a:solidFill>
                <a:latin typeface="Calibri"/>
                <a:ea typeface="Calibri"/>
                <a:cs typeface="Calibri"/>
                <a:sym typeface="Calibri"/>
              </a:rPr>
              <a:t>3</a:t>
            </a:r>
            <a:r>
              <a:rPr lang="en-US" sz="3950" b="1" i="0" u="none" strike="noStrike" cap="none" baseline="0">
                <a:solidFill>
                  <a:schemeClr val="dk1"/>
                </a:solidFill>
                <a:latin typeface="Calibri"/>
                <a:ea typeface="Calibri"/>
                <a:cs typeface="Calibri"/>
                <a:sym typeface="Calibri"/>
              </a:rPr>
              <a:t> Review</a:t>
            </a:r>
            <a:br>
              <a:rPr lang="en-US" sz="3950" b="1" i="0" u="none" strike="noStrike" cap="none" baseline="0">
                <a:solidFill>
                  <a:schemeClr val="dk1"/>
                </a:solidFill>
                <a:latin typeface="Calibri"/>
                <a:ea typeface="Calibri"/>
                <a:cs typeface="Calibri"/>
                <a:sym typeface="Calibri"/>
              </a:rPr>
            </a:br>
            <a:r>
              <a:rPr lang="en-US" sz="3950" b="1" i="0" u="none" strike="noStrike" cap="none" baseline="0">
                <a:solidFill>
                  <a:schemeClr val="dk1"/>
                </a:solidFill>
                <a:latin typeface="Calibri"/>
                <a:ea typeface="Calibri"/>
                <a:cs typeface="Calibri"/>
                <a:sym typeface="Calibri"/>
              </a:rPr>
              <a:t> </a:t>
            </a:r>
          </a:p>
        </p:txBody>
      </p:sp>
      <p:sp>
        <p:nvSpPr>
          <p:cNvPr id="91" name="Shape 91"/>
          <p:cNvSpPr txBox="1">
            <a:spLocks noGrp="1"/>
          </p:cNvSpPr>
          <p:nvPr>
            <p:ph type="subTitle" idx="1"/>
          </p:nvPr>
        </p:nvSpPr>
        <p:spPr>
          <a:xfrm>
            <a:off x="1447800" y="4572000"/>
            <a:ext cx="6400799" cy="1752600"/>
          </a:xfrm>
          <a:prstGeom prst="rect">
            <a:avLst/>
          </a:prstGeom>
          <a:noFill/>
          <a:ln>
            <a:noFill/>
          </a:ln>
        </p:spPr>
        <p:txBody>
          <a:bodyPr lIns="91425" tIns="45700" rIns="91425" bIns="45700" anchor="t" anchorCtr="0">
            <a:noAutofit/>
          </a:bodyPr>
          <a:lstStyle/>
          <a:p>
            <a:pPr marL="0" marR="0" lvl="0" indent="0" algn="ctr" rtl="0">
              <a:spcBef>
                <a:spcPts val="0"/>
              </a:spcBef>
              <a:buClr>
                <a:srgbClr val="888888"/>
              </a:buClr>
              <a:buSzPct val="25000"/>
              <a:buFont typeface="Calibri"/>
              <a:buNone/>
            </a:pPr>
            <a:r>
              <a:rPr lang="en-US" sz="3200" b="0" i="0" u="none" strike="noStrike" cap="none" baseline="0">
                <a:solidFill>
                  <a:srgbClr val="888888"/>
                </a:solidFill>
                <a:latin typeface="Calibri"/>
                <a:ea typeface="Calibri"/>
                <a:cs typeface="Calibri"/>
                <a:sym typeface="Calibri"/>
              </a:rPr>
              <a:t>SAN Business Consultants</a:t>
            </a:r>
          </a:p>
          <a:p>
            <a:pPr marL="0" marR="0" lvl="0" indent="0" algn="ctr" rtl="0">
              <a:spcBef>
                <a:spcPts val="640"/>
              </a:spcBef>
              <a:buClr>
                <a:srgbClr val="888888"/>
              </a:buClr>
              <a:buSzPct val="25000"/>
              <a:buFont typeface="Calibri"/>
              <a:buNone/>
            </a:pPr>
            <a:r>
              <a:rPr lang="en-US" sz="3200">
                <a:solidFill>
                  <a:srgbClr val="888888"/>
                </a:solidFill>
                <a:latin typeface="Calibri"/>
                <a:ea typeface="Calibri"/>
                <a:cs typeface="Calibri"/>
                <a:sym typeface="Calibri"/>
              </a:rPr>
              <a:t>June</a:t>
            </a:r>
            <a:r>
              <a:rPr lang="en-US" sz="3200" b="0" i="0" u="none" strike="noStrike" cap="none" baseline="0">
                <a:solidFill>
                  <a:srgbClr val="888888"/>
                </a:solidFill>
                <a:latin typeface="Calibri"/>
                <a:ea typeface="Calibri"/>
                <a:cs typeface="Calibri"/>
                <a:sym typeface="Calibri"/>
              </a:rPr>
              <a:t> 23, 2014</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3950" b="1" i="0" u="none" strike="noStrike" cap="none" baseline="0" dirty="0">
                <a:solidFill>
                  <a:schemeClr val="dk1"/>
                </a:solidFill>
                <a:latin typeface="Calibri"/>
                <a:ea typeface="Calibri"/>
                <a:cs typeface="Calibri"/>
                <a:sym typeface="Calibri"/>
              </a:rPr>
              <a:t>Risk </a:t>
            </a:r>
            <a:r>
              <a:rPr lang="en-US" sz="3950" b="1" i="0" u="none" strike="noStrike" cap="none" baseline="0" dirty="0" smtClean="0">
                <a:solidFill>
                  <a:schemeClr val="dk1"/>
                </a:solidFill>
                <a:latin typeface="Calibri"/>
                <a:ea typeface="Calibri"/>
                <a:cs typeface="Calibri"/>
                <a:sym typeface="Calibri"/>
              </a:rPr>
              <a:t>: </a:t>
            </a:r>
            <a:r>
              <a:rPr lang="en-US" sz="3950" b="1" i="0" u="none" strike="noStrike" cap="none" baseline="0" dirty="0">
                <a:solidFill>
                  <a:schemeClr val="dk1"/>
                </a:solidFill>
                <a:latin typeface="Calibri"/>
                <a:ea typeface="Calibri"/>
                <a:cs typeface="Calibri"/>
                <a:sym typeface="Calibri"/>
              </a:rPr>
              <a:t>Production Support of VA Software</a:t>
            </a:r>
          </a:p>
        </p:txBody>
      </p:sp>
      <p:sp>
        <p:nvSpPr>
          <p:cNvPr id="162" name="Shape 162"/>
          <p:cNvSpPr txBox="1">
            <a:spLocks noGrp="1"/>
          </p:cNvSpPr>
          <p:nvPr>
            <p:ph type="body" idx="1"/>
          </p:nvPr>
        </p:nvSpPr>
        <p:spPr>
          <a:xfrm>
            <a:off x="457200" y="1600200"/>
            <a:ext cx="8229600" cy="4525963"/>
          </a:xfrm>
          <a:prstGeom prst="rect">
            <a:avLst/>
          </a:prstGeom>
          <a:noFill/>
          <a:ln>
            <a:noFill/>
          </a:ln>
        </p:spPr>
        <p:txBody>
          <a:bodyPr lIns="91425" tIns="45700" rIns="91425" bIns="45700" anchor="t" anchorCtr="0">
            <a:noAutofit/>
          </a:bodyPr>
          <a:lstStyle/>
          <a:p>
            <a:pPr marL="342900" marR="0" lvl="0" indent="-342900" algn="l" rtl="0">
              <a:lnSpc>
                <a:spcPct val="90000"/>
              </a:lnSpc>
              <a:spcBef>
                <a:spcPts val="0"/>
              </a:spcBef>
              <a:buClr>
                <a:schemeClr val="dk1"/>
              </a:buClr>
              <a:buSzPct val="100000"/>
              <a:buFont typeface="Calibri"/>
              <a:buChar char="•"/>
            </a:pPr>
            <a:r>
              <a:rPr lang="en-US" sz="2700" b="0" i="0" u="none" strike="noStrike" cap="none" baseline="0" dirty="0">
                <a:solidFill>
                  <a:schemeClr val="dk1"/>
                </a:solidFill>
                <a:latin typeface="Calibri"/>
                <a:ea typeface="Calibri"/>
                <a:cs typeface="Calibri"/>
                <a:sym typeface="Calibri"/>
              </a:rPr>
              <a:t>Date Initially Logged: December 28, 2013</a:t>
            </a:r>
          </a:p>
          <a:p>
            <a:pPr marL="342900" marR="0" lvl="0" indent="-342900" algn="l" rtl="0">
              <a:lnSpc>
                <a:spcPct val="90000"/>
              </a:lnSpc>
              <a:spcBef>
                <a:spcPts val="540"/>
              </a:spcBef>
              <a:buClr>
                <a:schemeClr val="dk1"/>
              </a:buClr>
              <a:buSzPct val="100000"/>
              <a:buFont typeface="Calibri"/>
              <a:buChar char="•"/>
            </a:pPr>
            <a:r>
              <a:rPr lang="en-US" sz="2700" b="0" i="0" u="none" strike="noStrike" cap="none" baseline="0" dirty="0">
                <a:solidFill>
                  <a:schemeClr val="dk1"/>
                </a:solidFill>
                <a:latin typeface="Calibri"/>
                <a:ea typeface="Calibri"/>
                <a:cs typeface="Calibri"/>
                <a:sym typeface="Calibri"/>
              </a:rPr>
              <a:t>Type: Production</a:t>
            </a:r>
          </a:p>
          <a:p>
            <a:pPr marL="342900" marR="0" lvl="0" indent="-342900" algn="l" rtl="0">
              <a:lnSpc>
                <a:spcPct val="90000"/>
              </a:lnSpc>
              <a:spcBef>
                <a:spcPts val="540"/>
              </a:spcBef>
              <a:buClr>
                <a:schemeClr val="dk1"/>
              </a:buClr>
              <a:buSzPct val="100000"/>
              <a:buFont typeface="Calibri"/>
              <a:buChar char="•"/>
            </a:pPr>
            <a:r>
              <a:rPr lang="en-US" sz="2700" b="0" i="0" u="none" strike="noStrike" cap="none" baseline="0" dirty="0">
                <a:solidFill>
                  <a:schemeClr val="dk1"/>
                </a:solidFill>
                <a:latin typeface="Calibri"/>
                <a:ea typeface="Calibri"/>
                <a:cs typeface="Calibri"/>
                <a:sym typeface="Calibri"/>
              </a:rPr>
              <a:t>Issue: Lack of production support and knowledge of </a:t>
            </a:r>
            <a:r>
              <a:rPr lang="en-US" sz="2700" b="0" i="0" u="none" strike="noStrike" cap="none" baseline="0" dirty="0" smtClean="0">
                <a:solidFill>
                  <a:schemeClr val="dk1"/>
                </a:solidFill>
                <a:latin typeface="Calibri"/>
                <a:ea typeface="Calibri"/>
                <a:cs typeface="Calibri"/>
                <a:sym typeface="Calibri"/>
              </a:rPr>
              <a:t>MDWS</a:t>
            </a:r>
            <a:r>
              <a:rPr lang="en-US" sz="2700" dirty="0">
                <a:solidFill>
                  <a:schemeClr val="dk1"/>
                </a:solidFill>
                <a:latin typeface="Calibri"/>
                <a:ea typeface="Calibri"/>
                <a:cs typeface="Calibri"/>
                <a:sym typeface="Calibri"/>
              </a:rPr>
              <a:t> </a:t>
            </a:r>
            <a:r>
              <a:rPr lang="en-US" sz="2700" dirty="0" smtClean="0">
                <a:solidFill>
                  <a:schemeClr val="dk1"/>
                </a:solidFill>
                <a:latin typeface="Calibri"/>
                <a:ea typeface="Calibri"/>
                <a:cs typeface="Calibri"/>
                <a:sym typeface="Calibri"/>
              </a:rPr>
              <a:t>&amp;</a:t>
            </a:r>
            <a:r>
              <a:rPr lang="en-US" sz="2700" b="0" i="0" u="none" strike="noStrike" cap="none" baseline="0" dirty="0" smtClean="0">
                <a:solidFill>
                  <a:schemeClr val="dk1"/>
                </a:solidFill>
                <a:latin typeface="Calibri"/>
                <a:ea typeface="Calibri"/>
                <a:cs typeface="Calibri"/>
                <a:sym typeface="Calibri"/>
              </a:rPr>
              <a:t> VIX.  </a:t>
            </a:r>
            <a:r>
              <a:rPr lang="en-US" sz="2700" dirty="0" smtClean="0">
                <a:solidFill>
                  <a:schemeClr val="dk1"/>
                </a:solidFill>
                <a:latin typeface="Calibri"/>
                <a:ea typeface="Calibri"/>
                <a:cs typeface="Calibri"/>
                <a:sym typeface="Calibri"/>
              </a:rPr>
              <a:t>VistA 4 Roadmap “RAPTOR is VistA 4 capability” &amp; “SOA approach is desired technical architecture”  </a:t>
            </a:r>
            <a:r>
              <a:rPr lang="en-US" sz="2700" b="0" i="0" u="none" strike="noStrike" cap="none" baseline="0" dirty="0" smtClean="0">
                <a:solidFill>
                  <a:schemeClr val="dk1"/>
                </a:solidFill>
                <a:latin typeface="Calibri"/>
                <a:ea typeface="Calibri"/>
                <a:cs typeface="Calibri"/>
                <a:sym typeface="Calibri"/>
              </a:rPr>
              <a:t>  </a:t>
            </a:r>
            <a:endParaRPr lang="en-US" sz="2700" b="0" i="0" u="none" strike="noStrike" cap="none" baseline="0" dirty="0">
              <a:solidFill>
                <a:schemeClr val="dk1"/>
              </a:solidFill>
              <a:latin typeface="Calibri"/>
              <a:ea typeface="Calibri"/>
              <a:cs typeface="Calibri"/>
              <a:sym typeface="Calibri"/>
            </a:endParaRPr>
          </a:p>
          <a:p>
            <a:pPr marL="342900" marR="0" lvl="0" indent="-342900" algn="l" rtl="0">
              <a:lnSpc>
                <a:spcPct val="90000"/>
              </a:lnSpc>
              <a:spcBef>
                <a:spcPts val="540"/>
              </a:spcBef>
              <a:buClr>
                <a:schemeClr val="dk1"/>
              </a:buClr>
              <a:buSzPct val="100000"/>
              <a:buFont typeface="Calibri"/>
              <a:buChar char="•"/>
            </a:pPr>
            <a:r>
              <a:rPr lang="en-US" sz="2700" b="0" i="0" u="none" strike="noStrike" cap="none" baseline="0" dirty="0">
                <a:solidFill>
                  <a:schemeClr val="dk1"/>
                </a:solidFill>
                <a:latin typeface="Calibri"/>
                <a:ea typeface="Calibri"/>
                <a:cs typeface="Calibri"/>
                <a:sym typeface="Calibri"/>
              </a:rPr>
              <a:t>Mitigation: RAPTOR servers will have to have VIX and MDWS installed. </a:t>
            </a:r>
            <a:r>
              <a:rPr lang="en-US" sz="2700" dirty="0">
                <a:solidFill>
                  <a:schemeClr val="dk1"/>
                </a:solidFill>
                <a:latin typeface="Calibri"/>
                <a:ea typeface="Calibri"/>
                <a:cs typeface="Calibri"/>
                <a:sym typeface="Calibri"/>
              </a:rPr>
              <a:t>Developers request to have access to servers</a:t>
            </a:r>
            <a:r>
              <a:rPr lang="en-US" sz="2700" dirty="0" smtClean="0">
                <a:solidFill>
                  <a:schemeClr val="dk1"/>
                </a:solidFill>
                <a:latin typeface="Calibri"/>
                <a:ea typeface="Calibri"/>
                <a:cs typeface="Calibri"/>
                <a:sym typeface="Calibri"/>
              </a:rPr>
              <a:t>. </a:t>
            </a:r>
            <a:endParaRPr lang="en-US" sz="2700" dirty="0">
              <a:solidFill>
                <a:schemeClr val="dk1"/>
              </a:solidFill>
              <a:latin typeface="Calibri"/>
              <a:ea typeface="Calibri"/>
              <a:cs typeface="Calibri"/>
              <a:sym typeface="Calibri"/>
            </a:endParaRP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Production Hardware</a:t>
            </a:r>
          </a:p>
        </p:txBody>
      </p:sp>
      <p:sp>
        <p:nvSpPr>
          <p:cNvPr id="176" name="Shape 176"/>
          <p:cNvSpPr txBox="1">
            <a:spLocks noGrp="1"/>
          </p:cNvSpPr>
          <p:nvPr>
            <p:ph type="body" idx="1"/>
          </p:nvPr>
        </p:nvSpPr>
        <p:spPr>
          <a:xfrm>
            <a:off x="457200" y="1600200"/>
            <a:ext cx="8229600" cy="4525963"/>
          </a:xfrm>
          <a:prstGeom prst="rect">
            <a:avLst/>
          </a:prstGeom>
          <a:noFill/>
          <a:ln>
            <a:noFill/>
          </a:ln>
        </p:spPr>
        <p:txBody>
          <a:bodyPr lIns="91425" tIns="45700" rIns="91425" bIns="45700" anchor="t" anchorCtr="0">
            <a:noAutofit/>
          </a:bodyPr>
          <a:lstStyle/>
          <a:p>
            <a:pPr marL="342900" marR="0" lvl="0" indent="-342900" algn="l" rtl="0">
              <a:lnSpc>
                <a:spcPct val="80000"/>
              </a:lnSpc>
              <a:spcBef>
                <a:spcPts val="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SAN provided HW specs for </a:t>
            </a:r>
            <a:r>
              <a:rPr lang="en-US" sz="1800" b="0" i="0" u="none" strike="noStrike" cap="none" baseline="0" dirty="0" smtClean="0">
                <a:solidFill>
                  <a:schemeClr val="dk1"/>
                </a:solidFill>
                <a:latin typeface="Calibri"/>
                <a:ea typeface="Calibri"/>
                <a:cs typeface="Calibri"/>
                <a:sym typeface="Calibri"/>
              </a:rPr>
              <a:t>verification (Nov 2013)</a:t>
            </a:r>
            <a:endParaRPr lang="en-US" sz="1800" b="0" i="0" u="none" strike="noStrike" cap="none" baseline="0" dirty="0">
              <a:solidFill>
                <a:schemeClr val="dk1"/>
              </a:solidFill>
              <a:latin typeface="Calibri"/>
              <a:ea typeface="Calibri"/>
              <a:cs typeface="Calibri"/>
              <a:sym typeface="Calibri"/>
            </a:endParaRPr>
          </a:p>
          <a:p>
            <a:pPr marL="342900" marR="0" lvl="0" indent="-342900" algn="l" rtl="0">
              <a:lnSpc>
                <a:spcPct val="80000"/>
              </a:lnSpc>
              <a:spcBef>
                <a:spcPts val="36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Open Issues Include</a:t>
            </a:r>
          </a:p>
          <a:p>
            <a:pPr marL="742950" marR="0" lvl="1" indent="-285750" algn="l" rtl="0">
              <a:lnSpc>
                <a:spcPct val="80000"/>
              </a:lnSpc>
              <a:spcBef>
                <a:spcPts val="36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1.    Confirm version of VA workstation browser is IE9 and is running on Windows 7</a:t>
            </a:r>
          </a:p>
          <a:p>
            <a:pPr marL="742950" marR="0" lvl="1" indent="-285750" algn="l" rtl="0">
              <a:lnSpc>
                <a:spcPct val="80000"/>
              </a:lnSpc>
              <a:spcBef>
                <a:spcPts val="36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2.    Schedule monthly touch point meetings between the RAPTOR Team and RO1 OIT </a:t>
            </a:r>
            <a:r>
              <a:rPr lang="en-US" sz="1800" b="0" i="0" u="none" strike="noStrike" cap="none" baseline="0" dirty="0" smtClean="0">
                <a:solidFill>
                  <a:schemeClr val="dk1"/>
                </a:solidFill>
                <a:latin typeface="Calibri"/>
                <a:ea typeface="Calibri"/>
                <a:cs typeface="Calibri"/>
                <a:sym typeface="Calibri"/>
              </a:rPr>
              <a:t>PM (no meetings in several months)</a:t>
            </a:r>
            <a:endParaRPr lang="en-US" sz="1800" b="0" i="0" u="none" strike="noStrike" cap="none" baseline="0" dirty="0">
              <a:solidFill>
                <a:schemeClr val="dk1"/>
              </a:solidFill>
              <a:latin typeface="Calibri"/>
              <a:ea typeface="Calibri"/>
              <a:cs typeface="Calibri"/>
              <a:sym typeface="Calibri"/>
            </a:endParaRPr>
          </a:p>
          <a:p>
            <a:pPr marL="742950" marR="0" lvl="1" indent="-285750" algn="l" rtl="0">
              <a:lnSpc>
                <a:spcPct val="80000"/>
              </a:lnSpc>
              <a:spcBef>
                <a:spcPts val="36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3.    Jacqui to write up RO1 Data Center Requirements</a:t>
            </a:r>
          </a:p>
          <a:p>
            <a:pPr marL="742950" marR="0" lvl="1" indent="-285750" algn="l" rtl="0">
              <a:lnSpc>
                <a:spcPct val="80000"/>
              </a:lnSpc>
              <a:spcBef>
                <a:spcPts val="36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4.    Provide information requested by development team on data center procedures, backup, etc.</a:t>
            </a:r>
          </a:p>
          <a:p>
            <a:pPr marL="742950" marR="0" lvl="1" indent="-285750" algn="l" rtl="0">
              <a:lnSpc>
                <a:spcPct val="80000"/>
              </a:lnSpc>
              <a:spcBef>
                <a:spcPts val="36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5.    VA will support all of the Data Center installation.  SAN will not be admitted to the data center hence no travel to Sacramento is required.  How will communication be facilitated?</a:t>
            </a:r>
          </a:p>
          <a:p>
            <a:pPr marL="742950" marR="0" lvl="1" indent="-285750" algn="l" rtl="0">
              <a:lnSpc>
                <a:spcPct val="80000"/>
              </a:lnSpc>
              <a:spcBef>
                <a:spcPts val="36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6.   Does production support and knowledge include </a:t>
            </a:r>
            <a:r>
              <a:rPr lang="en-US" sz="1800" dirty="0" smtClean="0">
                <a:solidFill>
                  <a:schemeClr val="dk1"/>
                </a:solidFill>
                <a:latin typeface="Calibri"/>
                <a:ea typeface="Calibri"/>
                <a:cs typeface="Calibri"/>
                <a:sym typeface="Calibri"/>
              </a:rPr>
              <a:t>any of RAPTOR components, Drupal, </a:t>
            </a:r>
            <a:r>
              <a:rPr lang="en-US" sz="1800" b="0" i="0" u="none" strike="noStrike" cap="none" baseline="0" dirty="0" smtClean="0">
                <a:solidFill>
                  <a:schemeClr val="dk1"/>
                </a:solidFill>
                <a:latin typeface="Calibri"/>
                <a:ea typeface="Calibri"/>
                <a:cs typeface="Calibri"/>
                <a:sym typeface="Calibri"/>
              </a:rPr>
              <a:t>VIX, MDWS, MySQL?</a:t>
            </a:r>
            <a:endParaRPr lang="en-US" sz="1800" b="0" i="0" u="none" strike="noStrike" cap="none" baseline="0" dirty="0">
              <a:solidFill>
                <a:schemeClr val="dk1"/>
              </a:solidFill>
              <a:latin typeface="Calibri"/>
              <a:ea typeface="Calibri"/>
              <a:cs typeface="Calibri"/>
              <a:sym typeface="Calibri"/>
            </a:endParaRPr>
          </a:p>
          <a:p>
            <a:pPr marL="742950" marR="0" lvl="1" indent="-285750" algn="l" rtl="0">
              <a:lnSpc>
                <a:spcPct val="80000"/>
              </a:lnSpc>
              <a:spcBef>
                <a:spcPts val="36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8. The PWS doesn’t mention switch.  Is the expectation that SAN should include this</a:t>
            </a:r>
            <a:r>
              <a:rPr lang="en-US" sz="1800" b="0" i="0" u="none" strike="noStrike" cap="none" baseline="0" dirty="0" smtClean="0">
                <a:solidFill>
                  <a:schemeClr val="dk1"/>
                </a:solidFill>
                <a:latin typeface="Calibri"/>
                <a:ea typeface="Calibri"/>
                <a:cs typeface="Calibri"/>
                <a:sym typeface="Calibri"/>
              </a:rPr>
              <a:t>? (SAN purchased</a:t>
            </a:r>
            <a:r>
              <a:rPr lang="en-US" sz="1800" b="0" i="0" u="none" strike="noStrike" cap="none" dirty="0" smtClean="0">
                <a:solidFill>
                  <a:schemeClr val="dk1"/>
                </a:solidFill>
                <a:latin typeface="Calibri"/>
                <a:ea typeface="Calibri"/>
                <a:cs typeface="Calibri"/>
                <a:sym typeface="Calibri"/>
              </a:rPr>
              <a:t> additional switch)</a:t>
            </a:r>
            <a:endParaRPr lang="en-US" sz="1800" b="0" i="0" u="none" strike="noStrike" cap="none" baseline="0" dirty="0">
              <a:solidFill>
                <a:schemeClr val="dk1"/>
              </a:solidFill>
              <a:latin typeface="Calibri"/>
              <a:ea typeface="Calibri"/>
              <a:cs typeface="Calibri"/>
              <a:sym typeface="Calibri"/>
            </a:endParaRPr>
          </a:p>
          <a:p>
            <a:pPr marL="742950" marR="0" lvl="1" indent="-285750" algn="l" rtl="0">
              <a:lnSpc>
                <a:spcPct val="80000"/>
              </a:lnSpc>
              <a:spcBef>
                <a:spcPts val="360"/>
              </a:spcBef>
              <a:buClr>
                <a:schemeClr val="dk1"/>
              </a:buClr>
              <a:buSzPct val="100000"/>
              <a:buFont typeface="Calibri"/>
              <a:buChar char="–"/>
            </a:pPr>
            <a:r>
              <a:rPr lang="en-US" sz="1800" b="0" i="0" u="none" strike="noStrike" cap="none" baseline="0" dirty="0">
                <a:solidFill>
                  <a:schemeClr val="dk1"/>
                </a:solidFill>
                <a:latin typeface="Calibri"/>
                <a:ea typeface="Calibri"/>
                <a:cs typeface="Calibri"/>
                <a:sym typeface="Calibri"/>
              </a:rPr>
              <a:t>9. Clarify PWS requirement -  are both fiber or Ethernet channels required?</a:t>
            </a:r>
          </a:p>
          <a:p>
            <a:pPr marL="342900" marR="0" lvl="0" indent="-342900" algn="l" rtl="0">
              <a:lnSpc>
                <a:spcPct val="80000"/>
              </a:lnSpc>
              <a:spcBef>
                <a:spcPts val="400"/>
              </a:spcBef>
              <a:buClr>
                <a:schemeClr val="dk1"/>
              </a:buClr>
              <a:buFont typeface="Calibri"/>
              <a:buNone/>
            </a:pPr>
            <a:endParaRPr sz="2000" b="0" i="0" u="none" strike="noStrike" cap="none" baseline="0" dirty="0">
              <a:solidFill>
                <a:schemeClr val="dk1"/>
              </a:solidFill>
              <a:latin typeface="Calibri"/>
              <a:ea typeface="Calibri"/>
              <a:cs typeface="Calibri"/>
              <a:sym typeface="Calibri"/>
            </a:endParaRP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Shape 147"/>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Milestone #</a:t>
            </a:r>
            <a:r>
              <a:rPr lang="en-US" sz="4400">
                <a:solidFill>
                  <a:schemeClr val="dk1"/>
                </a:solidFill>
                <a:latin typeface="Calibri"/>
                <a:ea typeface="Calibri"/>
                <a:cs typeface="Calibri"/>
                <a:sym typeface="Calibri"/>
              </a:rPr>
              <a:t>3:June 23,2014</a:t>
            </a:r>
          </a:p>
        </p:txBody>
      </p:sp>
      <p:sp>
        <p:nvSpPr>
          <p:cNvPr id="148" name="Shape 148"/>
          <p:cNvSpPr txBox="1">
            <a:spLocks noGrp="1"/>
          </p:cNvSpPr>
          <p:nvPr>
            <p:ph type="body" idx="1"/>
          </p:nvPr>
        </p:nvSpPr>
        <p:spPr>
          <a:xfrm>
            <a:off x="457200" y="1600200"/>
            <a:ext cx="8229600" cy="4526100"/>
          </a:xfrm>
          <a:prstGeom prst="rect">
            <a:avLst/>
          </a:prstGeom>
          <a:noFill/>
          <a:ln>
            <a:noFill/>
          </a:ln>
        </p:spPr>
        <p:txBody>
          <a:bodyPr lIns="91425" tIns="45700" rIns="91425" bIns="45700" anchor="t" anchorCtr="0">
            <a:noAutofit/>
          </a:bodyPr>
          <a:lstStyle/>
          <a:p>
            <a:pPr marL="342900" marR="0" lvl="0" indent="-342900" algn="l" rtl="0">
              <a:lnSpc>
                <a:spcPct val="80000"/>
              </a:lnSpc>
              <a:spcBef>
                <a:spcPts val="0"/>
              </a:spcBef>
              <a:buClr>
                <a:schemeClr val="dk1"/>
              </a:buClr>
              <a:buSzPct val="90000"/>
              <a:buFont typeface="Calibri"/>
              <a:buChar char="•"/>
            </a:pPr>
            <a:r>
              <a:rPr lang="en-US" sz="2950" dirty="0">
                <a:solidFill>
                  <a:schemeClr val="dk1"/>
                </a:solidFill>
                <a:latin typeface="Calibri"/>
                <a:ea typeface="Calibri"/>
                <a:cs typeface="Calibri"/>
                <a:sym typeface="Calibri"/>
              </a:rPr>
              <a:t>Increment #3 submitted on time included:</a:t>
            </a:r>
          </a:p>
          <a:p>
            <a:pPr marL="342900" marR="0" lvl="0" indent="-342900" algn="l" rtl="0">
              <a:lnSpc>
                <a:spcPct val="80000"/>
              </a:lnSpc>
              <a:spcBef>
                <a:spcPts val="540"/>
              </a:spcBef>
              <a:buClr>
                <a:schemeClr val="dk1"/>
              </a:buClr>
              <a:buSzPct val="100000"/>
              <a:buFont typeface="Calibri"/>
              <a:buChar char="•"/>
            </a:pPr>
            <a:r>
              <a:rPr lang="en-US" sz="2700" b="0" i="0" u="none" strike="noStrike" cap="none" baseline="0" dirty="0" smtClean="0">
                <a:solidFill>
                  <a:schemeClr val="dk1"/>
                </a:solidFill>
                <a:latin typeface="Calibri"/>
                <a:ea typeface="Calibri"/>
                <a:cs typeface="Calibri"/>
                <a:sym typeface="Calibri"/>
              </a:rPr>
              <a:t>UAT </a:t>
            </a:r>
            <a:r>
              <a:rPr lang="en-US" sz="2700" b="0" i="0" u="none" strike="noStrike" cap="none" baseline="0" dirty="0">
                <a:solidFill>
                  <a:schemeClr val="dk1"/>
                </a:solidFill>
                <a:latin typeface="Calibri"/>
                <a:ea typeface="Calibri"/>
                <a:cs typeface="Calibri"/>
                <a:sym typeface="Calibri"/>
              </a:rPr>
              <a:t>Plan</a:t>
            </a:r>
          </a:p>
          <a:p>
            <a:pPr marL="342900" marR="0" lvl="0" indent="-342900" algn="l" rtl="0">
              <a:lnSpc>
                <a:spcPct val="80000"/>
              </a:lnSpc>
              <a:spcBef>
                <a:spcPts val="540"/>
              </a:spcBef>
              <a:buClr>
                <a:schemeClr val="dk1"/>
              </a:buClr>
              <a:buSzPct val="100000"/>
              <a:buFont typeface="Calibri"/>
              <a:buChar char="•"/>
            </a:pPr>
            <a:r>
              <a:rPr lang="en-US" sz="2700" b="0" i="0" u="none" strike="noStrike" cap="none" baseline="0" dirty="0">
                <a:solidFill>
                  <a:schemeClr val="dk1"/>
                </a:solidFill>
                <a:latin typeface="Calibri"/>
                <a:ea typeface="Calibri"/>
                <a:cs typeface="Calibri"/>
                <a:sym typeface="Calibri"/>
              </a:rPr>
              <a:t>UAT Cases</a:t>
            </a:r>
          </a:p>
          <a:p>
            <a:pPr indent="-342900">
              <a:lnSpc>
                <a:spcPct val="80000"/>
              </a:lnSpc>
              <a:spcBef>
                <a:spcPts val="540"/>
              </a:spcBef>
              <a:buSzPct val="100000"/>
            </a:pPr>
            <a:r>
              <a:rPr lang="en-US" sz="2700" dirty="0">
                <a:solidFill>
                  <a:schemeClr val="dk1"/>
                </a:solidFill>
                <a:latin typeface="Calibri"/>
                <a:ea typeface="Calibri"/>
                <a:cs typeface="Calibri"/>
                <a:sym typeface="Calibri"/>
              </a:rPr>
              <a:t>Updated Technical </a:t>
            </a:r>
            <a:r>
              <a:rPr lang="en-US" sz="2700" dirty="0" smtClean="0">
                <a:solidFill>
                  <a:schemeClr val="dk1"/>
                </a:solidFill>
                <a:latin typeface="Calibri"/>
                <a:ea typeface="Calibri"/>
                <a:cs typeface="Calibri"/>
                <a:sym typeface="Calibri"/>
              </a:rPr>
              <a:t>Documents</a:t>
            </a:r>
          </a:p>
          <a:p>
            <a:pPr indent="-342900">
              <a:lnSpc>
                <a:spcPct val="80000"/>
              </a:lnSpc>
              <a:spcBef>
                <a:spcPts val="540"/>
              </a:spcBef>
              <a:buSzPct val="100000"/>
            </a:pPr>
            <a:r>
              <a:rPr lang="en-US" sz="2700" dirty="0" smtClean="0">
                <a:solidFill>
                  <a:schemeClr val="dk1"/>
                </a:solidFill>
                <a:latin typeface="Calibri"/>
                <a:ea typeface="Calibri"/>
                <a:cs typeface="Calibri"/>
                <a:sym typeface="Calibri"/>
              </a:rPr>
              <a:t>Demonstration </a:t>
            </a:r>
            <a:r>
              <a:rPr lang="en-US" sz="2700" dirty="0" smtClean="0">
                <a:solidFill>
                  <a:schemeClr val="dk1"/>
                </a:solidFill>
                <a:latin typeface="Calibri"/>
                <a:ea typeface="Calibri"/>
                <a:cs typeface="Calibri"/>
                <a:sym typeface="Calibri"/>
              </a:rPr>
              <a:t>of 21 enhancements including </a:t>
            </a:r>
            <a:endParaRPr lang="en-US" sz="2700" dirty="0" smtClean="0">
              <a:solidFill>
                <a:schemeClr val="dk1"/>
              </a:solidFill>
              <a:latin typeface="Calibri"/>
              <a:ea typeface="Calibri"/>
              <a:cs typeface="Calibri"/>
              <a:sym typeface="Calibri"/>
            </a:endParaRPr>
          </a:p>
          <a:p>
            <a:pPr lvl="1" indent="-342900">
              <a:lnSpc>
                <a:spcPct val="80000"/>
              </a:lnSpc>
              <a:spcBef>
                <a:spcPts val="540"/>
              </a:spcBef>
              <a:buSzPct val="100000"/>
            </a:pPr>
            <a:r>
              <a:rPr lang="en-US" sz="2700" dirty="0" smtClean="0">
                <a:solidFill>
                  <a:schemeClr val="dk1"/>
                </a:solidFill>
                <a:latin typeface="Calibri"/>
                <a:ea typeface="Calibri"/>
                <a:cs typeface="Calibri"/>
                <a:sym typeface="Calibri"/>
              </a:rPr>
              <a:t>user management</a:t>
            </a:r>
          </a:p>
          <a:p>
            <a:pPr lvl="1" indent="-342900">
              <a:lnSpc>
                <a:spcPct val="80000"/>
              </a:lnSpc>
              <a:spcBef>
                <a:spcPts val="540"/>
              </a:spcBef>
              <a:buSzPct val="100000"/>
            </a:pPr>
            <a:r>
              <a:rPr lang="en-US" sz="2700" dirty="0" smtClean="0">
                <a:solidFill>
                  <a:schemeClr val="dk1"/>
                </a:solidFill>
                <a:latin typeface="Calibri"/>
                <a:ea typeface="Calibri"/>
                <a:cs typeface="Calibri"/>
                <a:sym typeface="Calibri"/>
              </a:rPr>
              <a:t>workflow functionality</a:t>
            </a:r>
          </a:p>
          <a:p>
            <a:pPr lvl="1" indent="-342900">
              <a:lnSpc>
                <a:spcPct val="80000"/>
              </a:lnSpc>
              <a:spcBef>
                <a:spcPts val="540"/>
              </a:spcBef>
              <a:buSzPct val="100000"/>
            </a:pPr>
            <a:r>
              <a:rPr lang="en-US" sz="2700" dirty="0" smtClean="0">
                <a:solidFill>
                  <a:schemeClr val="dk1"/>
                </a:solidFill>
                <a:latin typeface="Calibri"/>
                <a:ea typeface="Calibri"/>
                <a:cs typeface="Calibri"/>
                <a:sym typeface="Calibri"/>
              </a:rPr>
              <a:t>Search</a:t>
            </a:r>
          </a:p>
          <a:p>
            <a:pPr lvl="1" indent="-342900">
              <a:lnSpc>
                <a:spcPct val="80000"/>
              </a:lnSpc>
              <a:spcBef>
                <a:spcPts val="540"/>
              </a:spcBef>
              <a:buSzPct val="100000"/>
            </a:pPr>
            <a:r>
              <a:rPr lang="en-US" sz="2700" dirty="0" smtClean="0">
                <a:solidFill>
                  <a:schemeClr val="dk1"/>
                </a:solidFill>
                <a:latin typeface="Calibri"/>
                <a:ea typeface="Calibri"/>
                <a:cs typeface="Calibri"/>
                <a:sym typeface="Calibri"/>
              </a:rPr>
              <a:t>Charting</a:t>
            </a:r>
          </a:p>
          <a:p>
            <a:pPr lvl="1" indent="-342900">
              <a:lnSpc>
                <a:spcPct val="80000"/>
              </a:lnSpc>
              <a:spcBef>
                <a:spcPts val="540"/>
              </a:spcBef>
              <a:buSzPct val="100000"/>
            </a:pPr>
            <a:r>
              <a:rPr lang="en-US" sz="2700" dirty="0" smtClean="0">
                <a:solidFill>
                  <a:schemeClr val="dk1"/>
                </a:solidFill>
                <a:latin typeface="Calibri"/>
                <a:ea typeface="Calibri"/>
                <a:cs typeface="Calibri"/>
                <a:sym typeface="Calibri"/>
              </a:rPr>
              <a:t>I</a:t>
            </a:r>
            <a:r>
              <a:rPr lang="en-US" sz="2700" dirty="0" smtClean="0">
                <a:solidFill>
                  <a:schemeClr val="dk1"/>
                </a:solidFill>
                <a:latin typeface="Calibri"/>
                <a:ea typeface="Calibri"/>
                <a:cs typeface="Calibri"/>
                <a:sym typeface="Calibri"/>
              </a:rPr>
              <a:t>maging</a:t>
            </a:r>
            <a:endParaRPr lang="en-US" sz="2700" dirty="0" smtClean="0">
              <a:solidFill>
                <a:schemeClr val="dk1"/>
              </a:solidFill>
              <a:latin typeface="Calibri"/>
              <a:ea typeface="Calibri"/>
              <a:cs typeface="Calibri"/>
              <a:sym typeface="Calibri"/>
            </a:endParaRPr>
          </a:p>
          <a:p>
            <a:pPr marL="342900" marR="0" lvl="0" indent="-342900" algn="l" rtl="0">
              <a:lnSpc>
                <a:spcPct val="80000"/>
              </a:lnSpc>
              <a:spcBef>
                <a:spcPts val="540"/>
              </a:spcBef>
              <a:buClr>
                <a:schemeClr val="dk1"/>
              </a:buClr>
              <a:buSzPct val="100000"/>
              <a:buFont typeface="Calibri"/>
              <a:buChar char="•"/>
            </a:pPr>
            <a:endParaRPr lang="en-US" sz="2700" dirty="0">
              <a:solidFill>
                <a:schemeClr val="dk1"/>
              </a:solidFill>
              <a:latin typeface="Calibri"/>
              <a:ea typeface="Calibri"/>
              <a:cs typeface="Calibri"/>
              <a:sym typeface="Calibri"/>
            </a:endParaRP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Physical Architecture</a:t>
            </a:r>
          </a:p>
        </p:txBody>
      </p:sp>
      <p:pic>
        <p:nvPicPr>
          <p:cNvPr id="183" name="Shape 183"/>
          <p:cNvPicPr preferRelativeResize="0">
            <a:picLocks noGrp="1"/>
          </p:cNvPicPr>
          <p:nvPr>
            <p:ph type="body" idx="1"/>
          </p:nvPr>
        </p:nvPicPr>
        <p:blipFill rotWithShape="1">
          <a:blip r:embed="rId3"/>
          <a:srcRect/>
          <a:stretch/>
        </p:blipFill>
        <p:spPr>
          <a:xfrm>
            <a:off x="883920" y="1607661"/>
            <a:ext cx="7117079" cy="4412139"/>
          </a:xfrm>
          <a:prstGeom prst="rect">
            <a:avLst/>
          </a:prstGeom>
          <a:noFill/>
          <a:ln>
            <a:noFill/>
          </a:ln>
        </p:spPr>
      </p:pic>
      <p:sp>
        <p:nvSpPr>
          <p:cNvPr id="184" name="Shape 184"/>
          <p:cNvSpPr txBox="1"/>
          <p:nvPr/>
        </p:nvSpPr>
        <p:spPr>
          <a:xfrm>
            <a:off x="457200" y="1569716"/>
            <a:ext cx="2514599" cy="369332"/>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800" b="0" i="0" u="none" strike="noStrike" cap="none" baseline="0" dirty="0">
                <a:solidFill>
                  <a:schemeClr val="dk1"/>
                </a:solidFill>
                <a:latin typeface="Calibri"/>
                <a:ea typeface="Calibri"/>
                <a:cs typeface="Calibri"/>
                <a:sym typeface="Calibri"/>
              </a:rPr>
              <a:t>Sacramento Data Center</a:t>
            </a:r>
          </a:p>
        </p:txBody>
      </p:sp>
      <p:sp>
        <p:nvSpPr>
          <p:cNvPr id="5" name="Shape 184"/>
          <p:cNvSpPr txBox="1"/>
          <p:nvPr/>
        </p:nvSpPr>
        <p:spPr>
          <a:xfrm>
            <a:off x="5181600" y="1600200"/>
            <a:ext cx="1600199" cy="369332"/>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800" b="0" i="0" u="none" strike="noStrike" cap="none" baseline="0" dirty="0" smtClean="0">
                <a:solidFill>
                  <a:schemeClr val="dk1"/>
                </a:solidFill>
                <a:latin typeface="Calibri"/>
                <a:ea typeface="Calibri"/>
                <a:cs typeface="Calibri"/>
                <a:sym typeface="Calibri"/>
              </a:rPr>
              <a:t>Pilot Sites</a:t>
            </a:r>
            <a:endParaRPr lang="en-US" sz="1800" b="0" i="0" u="none" strike="noStrike" cap="none" baseline="0" dirty="0">
              <a:solidFill>
                <a:schemeClr val="dk1"/>
              </a:solidFill>
              <a:latin typeface="Calibri"/>
              <a:ea typeface="Calibri"/>
              <a:cs typeface="Calibri"/>
              <a:sym typeface="Calibri"/>
            </a:endParaRP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Questions</a:t>
            </a:r>
          </a:p>
        </p:txBody>
      </p:sp>
      <p:pic>
        <p:nvPicPr>
          <p:cNvPr id="169" name="Shape 169"/>
          <p:cNvPicPr preferRelativeResize="0">
            <a:picLocks noGrp="1"/>
          </p:cNvPicPr>
          <p:nvPr>
            <p:ph type="body" idx="1"/>
          </p:nvPr>
        </p:nvPicPr>
        <p:blipFill rotWithShape="1">
          <a:blip r:embed="rId3"/>
          <a:srcRect/>
          <a:stretch/>
        </p:blipFill>
        <p:spPr>
          <a:xfrm>
            <a:off x="2743427" y="2034609"/>
            <a:ext cx="3657142" cy="3657142"/>
          </a:xfrm>
          <a:prstGeom prst="rect">
            <a:avLst/>
          </a:prstGeom>
          <a:noFill/>
          <a:ln>
            <a:noFill/>
          </a:ln>
        </p:spPr>
      </p:pic>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smtClean="0"/>
              <a:t>Today’s demo will feature a variety of workflow status</a:t>
            </a:r>
            <a:endParaRPr lang="en-US" sz="2000" dirty="0"/>
          </a:p>
        </p:txBody>
      </p:sp>
      <p:sp>
        <p:nvSpPr>
          <p:cNvPr id="258" name="Shape 258"/>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r>
              <a:rPr lang="en-US" dirty="0" smtClean="0"/>
              <a:t>Active, Inactive, Collaborative, Ready for Review, Acknowledged, Approved</a:t>
            </a:r>
            <a:endParaRPr dirty="0"/>
          </a:p>
        </p:txBody>
      </p:sp>
      <p:pic>
        <p:nvPicPr>
          <p:cNvPr id="259" name="Shape 259"/>
          <p:cNvPicPr preferRelativeResize="0"/>
          <p:nvPr/>
        </p:nvPicPr>
        <p:blipFill rotWithShape="1">
          <a:blip r:embed="rId3"/>
          <a:srcRect l="25451" t="30800" r="4735" b="21973"/>
          <a:stretch/>
        </p:blipFill>
        <p:spPr>
          <a:xfrm>
            <a:off x="609600" y="1905000"/>
            <a:ext cx="8077200" cy="4191000"/>
          </a:xfrm>
          <a:prstGeom prst="rect">
            <a:avLst/>
          </a:prstGeom>
        </p:spPr>
      </p:pic>
      <p:cxnSp>
        <p:nvCxnSpPr>
          <p:cNvPr id="6" name="Straight Arrow Connector 5"/>
          <p:cNvCxnSpPr/>
          <p:nvPr/>
        </p:nvCxnSpPr>
        <p:spPr>
          <a:xfrm flipH="1">
            <a:off x="7391400" y="1447800"/>
            <a:ext cx="762000" cy="6858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6400800" y="2133600"/>
            <a:ext cx="1066800" cy="38862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smtClean="0"/>
              <a:t>User Management, VistA access</a:t>
            </a:r>
            <a:endParaRPr sz="2000" dirty="0"/>
          </a:p>
        </p:txBody>
      </p:sp>
      <p:sp>
        <p:nvSpPr>
          <p:cNvPr id="265" name="Shape 265"/>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266" name="Shape 266"/>
          <p:cNvPicPr preferRelativeResize="0"/>
          <p:nvPr/>
        </p:nvPicPr>
        <p:blipFill>
          <a:blip r:embed="rId3"/>
          <a:srcRect l="20707" t="12324" r="22727" b="26059"/>
          <a:stretch>
            <a:fillRect/>
          </a:stretch>
        </p:blipFill>
        <p:spPr>
          <a:xfrm>
            <a:off x="457200" y="1295400"/>
            <a:ext cx="8534400" cy="4572000"/>
          </a:xfrm>
          <a:prstGeom prst="rect">
            <a:avLst/>
          </a:prstGeom>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Shape 251"/>
          <p:cNvSpPr txBox="1">
            <a:spLocks noGrp="1"/>
          </p:cNvSpPr>
          <p:nvPr>
            <p:ph type="title"/>
          </p:nvPr>
        </p:nvSpPr>
        <p:spPr>
          <a:xfrm>
            <a:off x="381000" y="304800"/>
            <a:ext cx="8229600" cy="1143000"/>
          </a:xfrm>
          <a:prstGeom prst="rect">
            <a:avLst/>
          </a:prstGeom>
        </p:spPr>
        <p:txBody>
          <a:bodyPr lIns="91425" tIns="91425" rIns="91425" bIns="91425" anchor="ctr" anchorCtr="0">
            <a:noAutofit/>
          </a:bodyPr>
          <a:lstStyle/>
          <a:p>
            <a:pPr>
              <a:spcBef>
                <a:spcPts val="0"/>
              </a:spcBef>
              <a:buNone/>
            </a:pPr>
            <a:r>
              <a:rPr lang="en-US" sz="2000" dirty="0"/>
              <a:t>Scheduler Workflow Demo #1</a:t>
            </a:r>
          </a:p>
        </p:txBody>
      </p:sp>
      <p:sp>
        <p:nvSpPr>
          <p:cNvPr id="252" name="Shape 252"/>
          <p:cNvSpPr txBox="1">
            <a:spLocks noGrp="1"/>
          </p:cNvSpPr>
          <p:nvPr>
            <p:ph type="body" idx="1"/>
          </p:nvPr>
        </p:nvSpPr>
        <p:spPr>
          <a:xfrm>
            <a:off x="624350" y="1606725"/>
            <a:ext cx="8229600" cy="4526100"/>
          </a:xfrm>
          <a:prstGeom prst="rect">
            <a:avLst/>
          </a:prstGeom>
        </p:spPr>
        <p:txBody>
          <a:bodyPr lIns="91425" tIns="91425" rIns="91425" bIns="91425" anchor="t" anchorCtr="0">
            <a:noAutofit/>
          </a:bodyPr>
          <a:lstStyle/>
          <a:p>
            <a:pPr>
              <a:spcBef>
                <a:spcPts val="0"/>
              </a:spcBef>
            </a:pPr>
            <a:r>
              <a:rPr lang="en-US" sz="1600" dirty="0"/>
              <a:t>Today’s RAPTOR demo will follow Seattle’s </a:t>
            </a:r>
            <a:r>
              <a:rPr lang="en-US" sz="1600" dirty="0" smtClean="0"/>
              <a:t>workflow (contact patient, schedule &amp; assign CTs, before protocoling)</a:t>
            </a:r>
            <a:endParaRPr lang="en-US" sz="1600" dirty="0"/>
          </a:p>
          <a:p>
            <a:pPr>
              <a:spcBef>
                <a:spcPts val="0"/>
              </a:spcBef>
            </a:pPr>
            <a:endParaRPr sz="1600" dirty="0"/>
          </a:p>
          <a:p>
            <a:pPr>
              <a:spcBef>
                <a:spcPts val="0"/>
              </a:spcBef>
            </a:pPr>
            <a:r>
              <a:rPr lang="en-US" sz="1600" dirty="0"/>
              <a:t>Workflow will progress from Scheduler to Resident to Radiologist to Technologist</a:t>
            </a:r>
          </a:p>
          <a:p>
            <a:pPr>
              <a:spcBef>
                <a:spcPts val="0"/>
              </a:spcBef>
            </a:pPr>
            <a:endParaRPr sz="1600" dirty="0"/>
          </a:p>
          <a:p>
            <a:pPr>
              <a:spcBef>
                <a:spcPts val="0"/>
              </a:spcBef>
            </a:pPr>
            <a:r>
              <a:rPr lang="en-US" sz="1600" dirty="0"/>
              <a:t>User access/verify codes are from VistA and validated in RAPTOR</a:t>
            </a:r>
          </a:p>
          <a:p>
            <a:pPr rtl="0">
              <a:spcBef>
                <a:spcPts val="0"/>
              </a:spcBef>
              <a:buNone/>
            </a:pPr>
            <a:endParaRPr sz="1600" dirty="0"/>
          </a:p>
          <a:p>
            <a:pPr rtl="0">
              <a:spcBef>
                <a:spcPts val="0"/>
              </a:spcBef>
              <a:buNone/>
            </a:pPr>
            <a:endParaRPr sz="1600" b="1" dirty="0"/>
          </a:p>
          <a:p>
            <a:pPr rtl="0">
              <a:spcBef>
                <a:spcPts val="0"/>
              </a:spcBef>
              <a:buNone/>
            </a:pPr>
            <a:r>
              <a:rPr lang="en-US" sz="1600" b="1" dirty="0"/>
              <a:t>Scheduler</a:t>
            </a:r>
            <a:r>
              <a:rPr lang="en-US" sz="1600" dirty="0"/>
              <a:t> assigns CTs but not </a:t>
            </a:r>
            <a:r>
              <a:rPr lang="en-US" sz="1600" dirty="0" smtClean="0"/>
              <a:t>MR.  </a:t>
            </a:r>
            <a:r>
              <a:rPr lang="en-US" sz="1600" dirty="0"/>
              <a:t>RAPTOR can handle workflow where protocoling doesn’t begin until </a:t>
            </a:r>
            <a:r>
              <a:rPr lang="en-US" sz="1600" dirty="0" smtClean="0"/>
              <a:t>scheduling </a:t>
            </a:r>
            <a:r>
              <a:rPr lang="en-US" sz="1600" dirty="0"/>
              <a:t>has </a:t>
            </a:r>
            <a:r>
              <a:rPr lang="en-US" sz="1600" dirty="0" smtClean="0"/>
              <a:t>occurred. </a:t>
            </a:r>
            <a:r>
              <a:rPr lang="en-US" sz="1600" dirty="0"/>
              <a:t>Scheduler will logon, review filtered worklist for highest priority CT orders. Scheduler will use RAPTOR to assign and add notes for two different studies to Resident (443 shows descending vitals data and 2005 to show image). Scheduler accidentally double books room and error message is displayed. Patient communications are captured.  The Scheduler cancels another exam, based on patient request.  </a:t>
            </a:r>
            <a:r>
              <a:rPr lang="en-US" sz="1600" dirty="0">
                <a:solidFill>
                  <a:schemeClr val="dk1"/>
                </a:solidFill>
              </a:rPr>
              <a:t>Scheduler logs off. </a:t>
            </a:r>
          </a:p>
          <a:p>
            <a:pPr rtl="0">
              <a:spcBef>
                <a:spcPts val="0"/>
              </a:spcBef>
              <a:buNone/>
            </a:pPr>
            <a:endParaRPr dirty="0"/>
          </a:p>
          <a:p>
            <a:pPr rtl="0">
              <a:spcBef>
                <a:spcPts val="0"/>
              </a:spcBef>
              <a:buNone/>
            </a:pPr>
            <a:endParaRPr dirty="0"/>
          </a:p>
          <a:p>
            <a:pPr rtl="0">
              <a:spcBef>
                <a:spcPts val="0"/>
              </a:spcBef>
              <a:buNone/>
            </a:pPr>
            <a:endParaRPr dirty="0"/>
          </a:p>
          <a:p>
            <a:pPr>
              <a:spcBef>
                <a:spcPts val="0"/>
              </a:spcBef>
              <a:buNone/>
            </a:pPr>
            <a:endParaRPr dirty="0">
              <a:solidFill>
                <a:schemeClr val="dk1"/>
              </a:solidFill>
            </a:endParaRPr>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a:t>Scheduler, Ranking Score</a:t>
            </a:r>
          </a:p>
        </p:txBody>
      </p:sp>
      <p:sp>
        <p:nvSpPr>
          <p:cNvPr id="272" name="Shape 272"/>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273" name="Shape 273"/>
          <p:cNvPicPr preferRelativeResize="0"/>
          <p:nvPr/>
        </p:nvPicPr>
        <p:blipFill>
          <a:blip r:embed="rId3"/>
          <a:srcRect t="29899" r="38793" b="4322"/>
          <a:stretch>
            <a:fillRect/>
          </a:stretch>
        </p:blipFill>
        <p:spPr>
          <a:xfrm>
            <a:off x="685800" y="1600200"/>
            <a:ext cx="8001000" cy="4267200"/>
          </a:xfrm>
          <a:prstGeom prst="rect">
            <a:avLst/>
          </a:prstGeom>
        </p:spPr>
      </p:pic>
      <p:cxnSp>
        <p:nvCxnSpPr>
          <p:cNvPr id="5" name="Straight Arrow Connector 4"/>
          <p:cNvCxnSpPr/>
          <p:nvPr/>
        </p:nvCxnSpPr>
        <p:spPr>
          <a:xfrm flipH="1">
            <a:off x="2438400" y="1219200"/>
            <a:ext cx="1219200" cy="7620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1371600" y="1981200"/>
            <a:ext cx="1066800" cy="38862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a:t>Schedule</a:t>
            </a:r>
            <a:r>
              <a:rPr lang="en-US" dirty="0"/>
              <a:t> </a:t>
            </a:r>
          </a:p>
        </p:txBody>
      </p:sp>
      <p:sp>
        <p:nvSpPr>
          <p:cNvPr id="279" name="Shape 279"/>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dirty="0"/>
          </a:p>
        </p:txBody>
      </p:sp>
      <p:pic>
        <p:nvPicPr>
          <p:cNvPr id="280" name="Shape 280"/>
          <p:cNvPicPr preferRelativeResize="0"/>
          <p:nvPr/>
        </p:nvPicPr>
        <p:blipFill>
          <a:blip r:embed="rId3"/>
          <a:srcRect l="12502" t="15315" r="35316" b="16859"/>
          <a:stretch>
            <a:fillRect/>
          </a:stretch>
        </p:blipFill>
        <p:spPr>
          <a:xfrm>
            <a:off x="762000" y="1600200"/>
            <a:ext cx="7315200" cy="4724400"/>
          </a:xfrm>
          <a:prstGeom prst="rect">
            <a:avLst/>
          </a:prstGeom>
        </p:spPr>
      </p:pic>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Milestone #</a:t>
            </a:r>
            <a:r>
              <a:rPr lang="en-US" sz="4400">
                <a:solidFill>
                  <a:schemeClr val="dk1"/>
                </a:solidFill>
                <a:latin typeface="Calibri"/>
                <a:ea typeface="Calibri"/>
                <a:cs typeface="Calibri"/>
                <a:sym typeface="Calibri"/>
              </a:rPr>
              <a:t>3</a:t>
            </a:r>
            <a:r>
              <a:rPr lang="en-US" sz="4400" b="0" i="0" u="none" strike="noStrike" cap="none" baseline="0">
                <a:solidFill>
                  <a:schemeClr val="dk1"/>
                </a:solidFill>
                <a:latin typeface="Calibri"/>
                <a:ea typeface="Calibri"/>
                <a:cs typeface="Calibri"/>
                <a:sym typeface="Calibri"/>
              </a:rPr>
              <a:t> Agenda</a:t>
            </a:r>
          </a:p>
        </p:txBody>
      </p:sp>
      <p:sp>
        <p:nvSpPr>
          <p:cNvPr id="98" name="Shape 98"/>
          <p:cNvSpPr txBox="1">
            <a:spLocks noGrp="1"/>
          </p:cNvSpPr>
          <p:nvPr>
            <p:ph type="body" idx="1"/>
          </p:nvPr>
        </p:nvSpPr>
        <p:spPr>
          <a:xfrm>
            <a:off x="457200" y="1600200"/>
            <a:ext cx="8229600" cy="4526100"/>
          </a:xfrm>
          <a:prstGeom prst="rect">
            <a:avLst/>
          </a:prstGeom>
          <a:noFill/>
          <a:ln>
            <a:noFill/>
          </a:ln>
        </p:spPr>
        <p:txBody>
          <a:bodyPr lIns="91425" tIns="45700" rIns="91425" bIns="45700" anchor="t" anchorCtr="0">
            <a:noAutofit/>
          </a:bodyPr>
          <a:lstStyle/>
          <a:p>
            <a:pPr marL="342900" marR="0" lvl="0" indent="-342900" algn="l" rtl="0">
              <a:spcBef>
                <a:spcPts val="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Overview – Project Definition and Approach</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Milestone #1 </a:t>
            </a:r>
            <a:r>
              <a:rPr lang="en-US" sz="3200">
                <a:solidFill>
                  <a:schemeClr val="dk1"/>
                </a:solidFill>
                <a:latin typeface="Calibri"/>
                <a:ea typeface="Calibri"/>
                <a:cs typeface="Calibri"/>
                <a:sym typeface="Calibri"/>
              </a:rPr>
              <a:t>r</a:t>
            </a:r>
            <a:r>
              <a:rPr lang="en-US" sz="3200" b="0" i="0" u="none" strike="noStrike" cap="none" baseline="0">
                <a:solidFill>
                  <a:schemeClr val="dk1"/>
                </a:solidFill>
                <a:latin typeface="Calibri"/>
                <a:ea typeface="Calibri"/>
                <a:cs typeface="Calibri"/>
                <a:sym typeface="Calibri"/>
              </a:rPr>
              <a:t>eview completed</a:t>
            </a:r>
          </a:p>
          <a:p>
            <a:pPr marL="342900" marR="0" lvl="0" indent="-342900" algn="l" rtl="0">
              <a:spcBef>
                <a:spcPts val="640"/>
              </a:spcBef>
              <a:buClr>
                <a:schemeClr val="dk1"/>
              </a:buClr>
              <a:buSzPct val="100000"/>
              <a:buFont typeface="Calibri"/>
              <a:buChar char="•"/>
            </a:pPr>
            <a:r>
              <a:rPr lang="en-US" sz="3200">
                <a:solidFill>
                  <a:schemeClr val="dk1"/>
                </a:solidFill>
                <a:latin typeface="Calibri"/>
                <a:ea typeface="Calibri"/>
                <a:cs typeface="Calibri"/>
                <a:sym typeface="Calibri"/>
              </a:rPr>
              <a:t>Milestone #2 review completed</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Changes in the Innovations Sandbox</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Series of SME meetings </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User Acceptance Testing prep</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Risk Log</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Questions &amp; Demo</a:t>
            </a:r>
          </a:p>
          <a:p>
            <a:pPr marL="342900" marR="0" lvl="0" indent="-139700" algn="l" rtl="0">
              <a:spcBef>
                <a:spcPts val="640"/>
              </a:spcBef>
              <a:buClr>
                <a:schemeClr val="dk1"/>
              </a:buClr>
              <a:buFont typeface="Calibri"/>
              <a:buNone/>
            </a:pPr>
            <a:endParaRPr sz="3200" b="0" i="0" u="none" strike="noStrike" cap="none" baseline="0">
              <a:solidFill>
                <a:schemeClr val="dk1"/>
              </a:solidFill>
              <a:latin typeface="Calibri"/>
              <a:ea typeface="Calibri"/>
              <a:cs typeface="Calibri"/>
              <a:sym typeface="Calibri"/>
            </a:endParaRP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Shape 299"/>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smtClean="0"/>
              <a:t>Cancel/Suspended Workflow</a:t>
            </a:r>
            <a:endParaRPr sz="2000" dirty="0"/>
          </a:p>
        </p:txBody>
      </p:sp>
      <p:sp>
        <p:nvSpPr>
          <p:cNvPr id="300" name="Shape 300"/>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r>
              <a:rPr lang="en-US" dirty="0" smtClean="0"/>
              <a:t>Canceled order is recorded.  Date, time, notes, patient or VA initiated.  Protocol is suspended.</a:t>
            </a:r>
            <a:endParaRPr dirty="0"/>
          </a:p>
        </p:txBody>
      </p:sp>
      <p:pic>
        <p:nvPicPr>
          <p:cNvPr id="301" name="Shape 301"/>
          <p:cNvPicPr preferRelativeResize="0"/>
          <p:nvPr/>
        </p:nvPicPr>
        <p:blipFill>
          <a:blip r:embed="rId3"/>
          <a:srcRect l="2591" t="34370" r="3109" b="31622"/>
          <a:stretch>
            <a:fillRect/>
          </a:stretch>
        </p:blipFill>
        <p:spPr>
          <a:xfrm>
            <a:off x="533400" y="2209800"/>
            <a:ext cx="8153400" cy="2819400"/>
          </a:xfrm>
          <a:prstGeom prst="rect">
            <a:avLst/>
          </a:prstGeom>
        </p:spPr>
      </p:pic>
      <p:cxnSp>
        <p:nvCxnSpPr>
          <p:cNvPr id="5" name="Straight Arrow Connector 4"/>
          <p:cNvCxnSpPr/>
          <p:nvPr/>
        </p:nvCxnSpPr>
        <p:spPr>
          <a:xfrm flipH="1">
            <a:off x="2362200" y="2057400"/>
            <a:ext cx="1524000" cy="4572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381000" y="2133600"/>
            <a:ext cx="1981200" cy="6858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a:off x="6781800" y="2286000"/>
            <a:ext cx="685800" cy="8382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7391400" y="3124200"/>
            <a:ext cx="1066800" cy="17526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smtClean="0"/>
              <a:t>Patient Provided Notes </a:t>
            </a:r>
            <a:r>
              <a:rPr lang="en-US" sz="2000" dirty="0"/>
              <a:t>to </a:t>
            </a:r>
            <a:r>
              <a:rPr lang="en-US" sz="2000" dirty="0" smtClean="0"/>
              <a:t>Radiologist recorded by Scheduler</a:t>
            </a:r>
            <a:endParaRPr lang="en-US" sz="2000" dirty="0"/>
          </a:p>
        </p:txBody>
      </p:sp>
      <p:sp>
        <p:nvSpPr>
          <p:cNvPr id="307" name="Shape 307"/>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308" name="Shape 308"/>
          <p:cNvPicPr preferRelativeResize="0"/>
          <p:nvPr/>
        </p:nvPicPr>
        <p:blipFill>
          <a:blip r:embed="rId3"/>
          <a:srcRect t="14222" r="55000" b="42222"/>
          <a:stretch>
            <a:fillRect/>
          </a:stretch>
        </p:blipFill>
        <p:spPr>
          <a:xfrm>
            <a:off x="533400" y="1676400"/>
            <a:ext cx="7543800" cy="4114800"/>
          </a:xfrm>
          <a:prstGeom prst="rect">
            <a:avLst/>
          </a:prstGeom>
        </p:spPr>
      </p:pic>
      <p:cxnSp>
        <p:nvCxnSpPr>
          <p:cNvPr id="5" name="Straight Arrow Connector 4"/>
          <p:cNvCxnSpPr/>
          <p:nvPr/>
        </p:nvCxnSpPr>
        <p:spPr>
          <a:xfrm flipH="1">
            <a:off x="3886200" y="2743200"/>
            <a:ext cx="1219200" cy="7620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838200" y="3124200"/>
            <a:ext cx="3048000" cy="11430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Shape 313"/>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lvl="0" rtl="0">
              <a:spcBef>
                <a:spcPts val="0"/>
              </a:spcBef>
              <a:buNone/>
            </a:pPr>
            <a:r>
              <a:rPr lang="en-US" sz="2400" dirty="0"/>
              <a:t>Resident Workflow Demo #1</a:t>
            </a:r>
          </a:p>
        </p:txBody>
      </p:sp>
      <p:sp>
        <p:nvSpPr>
          <p:cNvPr id="314" name="Shape 314"/>
          <p:cNvSpPr txBox="1">
            <a:spLocks noGrp="1"/>
          </p:cNvSpPr>
          <p:nvPr>
            <p:ph type="body" idx="1"/>
          </p:nvPr>
        </p:nvSpPr>
        <p:spPr>
          <a:xfrm>
            <a:off x="624350" y="1606725"/>
            <a:ext cx="8229600" cy="4526100"/>
          </a:xfrm>
          <a:prstGeom prst="rect">
            <a:avLst/>
          </a:prstGeom>
        </p:spPr>
        <p:txBody>
          <a:bodyPr lIns="91425" tIns="91425" rIns="91425" bIns="91425" anchor="t" anchorCtr="0">
            <a:noAutofit/>
          </a:bodyPr>
          <a:lstStyle/>
          <a:p>
            <a:pPr lvl="0" rtl="0">
              <a:spcBef>
                <a:spcPts val="0"/>
              </a:spcBef>
              <a:buNone/>
            </a:pPr>
            <a:endParaRPr dirty="0"/>
          </a:p>
          <a:p>
            <a:pPr lvl="0" rtl="0">
              <a:spcBef>
                <a:spcPts val="0"/>
              </a:spcBef>
              <a:buNone/>
            </a:pPr>
            <a:endParaRPr dirty="0"/>
          </a:p>
          <a:p>
            <a:pPr lvl="0" rtl="0">
              <a:spcBef>
                <a:spcPts val="0"/>
              </a:spcBef>
              <a:buNone/>
            </a:pPr>
            <a:r>
              <a:rPr lang="en-US" sz="1800" b="1" dirty="0"/>
              <a:t>Resident</a:t>
            </a:r>
            <a:r>
              <a:rPr lang="en-US" sz="1800" dirty="0"/>
              <a:t> will log on and reviews worklist and sees assignment.  Resident selects these two for  personal list, so one item follows the other.  For each, Resident reviews scheduler notes. Two studies assigned are reviewed and protocoled (443 CT Thorax, 2005 CT Abdomen w/o contrast) and prepped for the Radiologist to review and sign.  Resident selects request approval. Writes note (using mass marker note) Technologist, please ask patient where mass is and then bracket mass with skin surface markers prior to scanning. Resident logs off.</a:t>
            </a:r>
          </a:p>
          <a:p>
            <a:pPr lvl="0" rtl="0">
              <a:spcBef>
                <a:spcPts val="0"/>
              </a:spcBef>
              <a:buNone/>
            </a:pPr>
            <a:endParaRPr dirty="0"/>
          </a:p>
          <a:p>
            <a:pPr lvl="0" rtl="0">
              <a:spcBef>
                <a:spcPts val="0"/>
              </a:spcBef>
              <a:buNone/>
            </a:pPr>
            <a:endParaRPr dirty="0">
              <a:solidFill>
                <a:schemeClr val="dk1"/>
              </a:solidFill>
            </a:endParaRPr>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Shape 325"/>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smtClean="0"/>
              <a:t>Resident Privileges </a:t>
            </a:r>
            <a:endParaRPr lang="en-US" sz="2000" dirty="0"/>
          </a:p>
        </p:txBody>
      </p:sp>
      <p:sp>
        <p:nvSpPr>
          <p:cNvPr id="326" name="Shape 326"/>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327" name="Shape 327"/>
          <p:cNvPicPr preferRelativeResize="0"/>
          <p:nvPr/>
        </p:nvPicPr>
        <p:blipFill>
          <a:blip r:embed="rId3"/>
          <a:srcRect t="10687" r="6184" b="4750"/>
          <a:stretch>
            <a:fillRect/>
          </a:stretch>
        </p:blipFill>
        <p:spPr>
          <a:xfrm>
            <a:off x="609600" y="1447800"/>
            <a:ext cx="8077200" cy="5121450"/>
          </a:xfrm>
          <a:prstGeom prst="rect">
            <a:avLst/>
          </a:prstGeom>
        </p:spPr>
      </p:pic>
      <p:cxnSp>
        <p:nvCxnSpPr>
          <p:cNvPr id="5" name="Straight Arrow Connector 4"/>
          <p:cNvCxnSpPr/>
          <p:nvPr/>
        </p:nvCxnSpPr>
        <p:spPr>
          <a:xfrm flipH="1">
            <a:off x="6096000" y="3352800"/>
            <a:ext cx="1219200" cy="7620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609600" y="4191000"/>
            <a:ext cx="8001000" cy="17526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Shape 332"/>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smtClean="0"/>
              <a:t>Identified Resident  logged into RAPTOR … </a:t>
            </a:r>
            <a:endParaRPr lang="en-US" sz="2000" dirty="0"/>
          </a:p>
        </p:txBody>
      </p:sp>
      <p:sp>
        <p:nvSpPr>
          <p:cNvPr id="333" name="Shape 333"/>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dirty="0"/>
          </a:p>
        </p:txBody>
      </p:sp>
      <p:pic>
        <p:nvPicPr>
          <p:cNvPr id="334" name="Shape 334"/>
          <p:cNvPicPr preferRelativeResize="0"/>
          <p:nvPr/>
        </p:nvPicPr>
        <p:blipFill>
          <a:blip r:embed="rId3"/>
          <a:srcRect t="14454" b="22812"/>
          <a:stretch>
            <a:fillRect/>
          </a:stretch>
        </p:blipFill>
        <p:spPr>
          <a:xfrm>
            <a:off x="304800" y="1752600"/>
            <a:ext cx="8534400" cy="3352800"/>
          </a:xfrm>
          <a:prstGeom prst="rect">
            <a:avLst/>
          </a:prstGeom>
        </p:spPr>
      </p:pic>
      <p:cxnSp>
        <p:nvCxnSpPr>
          <p:cNvPr id="5" name="Straight Arrow Connector 4"/>
          <p:cNvCxnSpPr/>
          <p:nvPr/>
        </p:nvCxnSpPr>
        <p:spPr>
          <a:xfrm flipH="1">
            <a:off x="7010400" y="990600"/>
            <a:ext cx="1219200" cy="7620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5562600" y="1752600"/>
            <a:ext cx="3048000" cy="6096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Shape 339"/>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smtClean="0"/>
              <a:t>…Resident  Privileges in Action</a:t>
            </a:r>
            <a:endParaRPr lang="en-US" sz="2000" dirty="0"/>
          </a:p>
        </p:txBody>
      </p:sp>
      <p:sp>
        <p:nvSpPr>
          <p:cNvPr id="340" name="Shape 340"/>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r>
              <a:rPr lang="en-US" dirty="0" smtClean="0"/>
              <a:t>This Resident  can Request Approval, Collaborate, Release, Reserve or Suspend …</a:t>
            </a:r>
          </a:p>
          <a:p>
            <a:pPr>
              <a:spcBef>
                <a:spcPts val="0"/>
              </a:spcBef>
              <a:buNone/>
            </a:pPr>
            <a:r>
              <a:rPr lang="en-US" u="sng" dirty="0" smtClean="0"/>
              <a:t>but cannot approve this protocol.</a:t>
            </a:r>
            <a:endParaRPr u="sng" dirty="0"/>
          </a:p>
        </p:txBody>
      </p:sp>
      <p:pic>
        <p:nvPicPr>
          <p:cNvPr id="341" name="Shape 341"/>
          <p:cNvPicPr preferRelativeResize="0"/>
          <p:nvPr/>
        </p:nvPicPr>
        <p:blipFill>
          <a:blip r:embed="rId3"/>
          <a:srcRect l="3000" t="80503" r="51000" b="3396"/>
          <a:stretch>
            <a:fillRect/>
          </a:stretch>
        </p:blipFill>
        <p:spPr>
          <a:xfrm>
            <a:off x="838200" y="3886200"/>
            <a:ext cx="7010400" cy="1219200"/>
          </a:xfrm>
          <a:prstGeom prst="rect">
            <a:avLst/>
          </a:prstGeom>
        </p:spPr>
      </p:pic>
      <p:cxnSp>
        <p:nvCxnSpPr>
          <p:cNvPr id="6" name="Straight Arrow Connector 5"/>
          <p:cNvCxnSpPr/>
          <p:nvPr/>
        </p:nvCxnSpPr>
        <p:spPr>
          <a:xfrm flipH="1">
            <a:off x="6248400" y="2667000"/>
            <a:ext cx="1219200" cy="7620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609600" y="3505200"/>
            <a:ext cx="8001000" cy="17526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Shape 346"/>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a:t>Workflow status = </a:t>
            </a:r>
            <a:r>
              <a:rPr lang="en-US" sz="2000" dirty="0" smtClean="0"/>
              <a:t>Ready for Review</a:t>
            </a:r>
            <a:endParaRPr lang="en-US" sz="2000" dirty="0"/>
          </a:p>
        </p:txBody>
      </p:sp>
      <p:sp>
        <p:nvSpPr>
          <p:cNvPr id="347" name="Shape 347"/>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348" name="Shape 348"/>
          <p:cNvPicPr preferRelativeResize="0"/>
          <p:nvPr/>
        </p:nvPicPr>
        <p:blipFill>
          <a:blip r:embed="rId3"/>
          <a:srcRect l="40500" t="22138" r="2500" b="14465"/>
          <a:stretch>
            <a:fillRect/>
          </a:stretch>
        </p:blipFill>
        <p:spPr>
          <a:xfrm>
            <a:off x="228600" y="1524000"/>
            <a:ext cx="8686800" cy="4800600"/>
          </a:xfrm>
          <a:prstGeom prst="rect">
            <a:avLst/>
          </a:prstGeom>
        </p:spPr>
      </p:pic>
      <p:cxnSp>
        <p:nvCxnSpPr>
          <p:cNvPr id="5" name="Straight Arrow Connector 4"/>
          <p:cNvCxnSpPr/>
          <p:nvPr/>
        </p:nvCxnSpPr>
        <p:spPr>
          <a:xfrm flipH="1">
            <a:off x="7086600" y="3429000"/>
            <a:ext cx="99934" cy="68178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3833734" y="4267200"/>
            <a:ext cx="4267200" cy="12954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Shape 353"/>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a:solidFill>
                  <a:schemeClr val="dk1"/>
                </a:solidFill>
              </a:rPr>
              <a:t>Workflow Demo </a:t>
            </a:r>
            <a:r>
              <a:rPr lang="en-US" sz="2000" dirty="0" smtClean="0">
                <a:solidFill>
                  <a:schemeClr val="dk1"/>
                </a:solidFill>
              </a:rPr>
              <a:t> for Radiologist and Technologist</a:t>
            </a:r>
            <a:endParaRPr lang="en-US" sz="2000" dirty="0">
              <a:solidFill>
                <a:schemeClr val="dk1"/>
              </a:solidFill>
            </a:endParaRPr>
          </a:p>
        </p:txBody>
      </p:sp>
      <p:sp>
        <p:nvSpPr>
          <p:cNvPr id="354" name="Shape 354"/>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lvl="0" rtl="0">
              <a:spcBef>
                <a:spcPts val="0"/>
              </a:spcBef>
              <a:buClr>
                <a:schemeClr val="dk1"/>
              </a:buClr>
              <a:buSzPct val="78571"/>
              <a:buFont typeface="Arial"/>
              <a:buNone/>
            </a:pPr>
            <a:r>
              <a:rPr lang="en-US" sz="1800" dirty="0">
                <a:solidFill>
                  <a:schemeClr val="dk1"/>
                </a:solidFill>
              </a:rPr>
              <a:t>Radiologist logs on and reviews worklist and sees collaboration. Radiologist selects these two for  personal list, so one item follows the other.  For each, Radiologist reviews scheduler notes. Two studies assigned are reviewed and protocoled (443 CT Thorax, 2005 CT Abdomen w/o contrast).  Radiologist makes changes and writes note. Radiologist signs and logs off.</a:t>
            </a:r>
          </a:p>
          <a:p>
            <a:pPr lvl="0" rtl="0">
              <a:spcBef>
                <a:spcPts val="0"/>
              </a:spcBef>
              <a:buClr>
                <a:schemeClr val="dk1"/>
              </a:buClr>
              <a:buFont typeface="Arial"/>
              <a:buNone/>
            </a:pPr>
            <a:endParaRPr sz="1800" dirty="0">
              <a:solidFill>
                <a:schemeClr val="dk1"/>
              </a:solidFill>
            </a:endParaRPr>
          </a:p>
          <a:p>
            <a:pPr lvl="0" rtl="0">
              <a:spcBef>
                <a:spcPts val="0"/>
              </a:spcBef>
              <a:buNone/>
            </a:pPr>
            <a:r>
              <a:rPr lang="en-US" sz="1800" dirty="0">
                <a:solidFill>
                  <a:schemeClr val="dk1"/>
                </a:solidFill>
              </a:rPr>
              <a:t>Technologist logs on and reviews worklist and sees approved items.  Technologist reviews work and acknowledges.  </a:t>
            </a:r>
          </a:p>
          <a:p>
            <a:pPr lvl="0" rtl="0">
              <a:spcBef>
                <a:spcPts val="0"/>
              </a:spcBef>
              <a:buNone/>
            </a:pPr>
            <a:endParaRPr sz="1800" dirty="0">
              <a:solidFill>
                <a:schemeClr val="dk1"/>
              </a:solidFill>
            </a:endParaRPr>
          </a:p>
          <a:p>
            <a:pPr lvl="0" rtl="0">
              <a:spcBef>
                <a:spcPts val="0"/>
              </a:spcBef>
              <a:buClr>
                <a:schemeClr val="dk1"/>
              </a:buClr>
              <a:buSzPct val="78571"/>
              <a:buFont typeface="Arial"/>
              <a:buNone/>
            </a:pPr>
            <a:r>
              <a:rPr lang="en-US" sz="1800" dirty="0">
                <a:solidFill>
                  <a:schemeClr val="dk1"/>
                </a:solidFill>
              </a:rPr>
              <a:t>User Management customization and demonstration</a:t>
            </a:r>
          </a:p>
          <a:p>
            <a:pPr lvl="0" rtl="0">
              <a:spcBef>
                <a:spcPts val="0"/>
              </a:spcBef>
              <a:buClr>
                <a:schemeClr val="dk1"/>
              </a:buClr>
              <a:buFont typeface="Arial"/>
              <a:buNone/>
            </a:pPr>
            <a:endParaRPr dirty="0">
              <a:solidFill>
                <a:schemeClr val="dk1"/>
              </a:solidFill>
            </a:endParaRPr>
          </a:p>
          <a:p>
            <a:pPr>
              <a:spcBef>
                <a:spcPts val="0"/>
              </a:spcBef>
              <a:buNone/>
            </a:pPr>
            <a:endParaRPr dirty="0"/>
          </a:p>
        </p:txBody>
      </p:sp>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Shape 359"/>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a:t>Radiologist searches worklist</a:t>
            </a:r>
          </a:p>
        </p:txBody>
      </p:sp>
      <p:sp>
        <p:nvSpPr>
          <p:cNvPr id="360" name="Shape 360"/>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r>
              <a:rPr lang="en-US" dirty="0" smtClean="0"/>
              <a:t>The user can search worklist or under tabs for any value.</a:t>
            </a:r>
            <a:endParaRPr dirty="0"/>
          </a:p>
        </p:txBody>
      </p:sp>
      <p:pic>
        <p:nvPicPr>
          <p:cNvPr id="361" name="Shape 361"/>
          <p:cNvPicPr preferRelativeResize="0"/>
          <p:nvPr/>
        </p:nvPicPr>
        <p:blipFill>
          <a:blip r:embed="rId3"/>
          <a:srcRect t="16335" r="2339" b="16842"/>
          <a:stretch>
            <a:fillRect/>
          </a:stretch>
        </p:blipFill>
        <p:spPr>
          <a:xfrm>
            <a:off x="457199" y="2057400"/>
            <a:ext cx="8077201" cy="3810000"/>
          </a:xfrm>
          <a:prstGeom prst="rect">
            <a:avLst/>
          </a:prstGeom>
        </p:spPr>
      </p:pic>
      <p:cxnSp>
        <p:nvCxnSpPr>
          <p:cNvPr id="5" name="Straight Arrow Connector 4"/>
          <p:cNvCxnSpPr/>
          <p:nvPr/>
        </p:nvCxnSpPr>
        <p:spPr>
          <a:xfrm flipH="1">
            <a:off x="7696200" y="2743200"/>
            <a:ext cx="99934" cy="68178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7186534" y="3505200"/>
            <a:ext cx="1371600" cy="8382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705600" y="1828800"/>
            <a:ext cx="1295400" cy="7620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Shape 366"/>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sz="2000" dirty="0"/>
              <a:t>Radiologist </a:t>
            </a:r>
            <a:r>
              <a:rPr lang="en-US" sz="2000" dirty="0" smtClean="0"/>
              <a:t>selects order and reviews patient history. Selects </a:t>
            </a:r>
            <a:r>
              <a:rPr lang="en-US" sz="2000" dirty="0" err="1" smtClean="0"/>
              <a:t>Rad</a:t>
            </a:r>
            <a:r>
              <a:rPr lang="en-US" sz="2000" dirty="0" smtClean="0"/>
              <a:t> Reports. </a:t>
            </a:r>
            <a:endParaRPr lang="en-US" sz="2000" dirty="0"/>
          </a:p>
        </p:txBody>
      </p:sp>
      <p:sp>
        <p:nvSpPr>
          <p:cNvPr id="367" name="Shape 367"/>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marL="0" indent="0">
              <a:spcBef>
                <a:spcPts val="0"/>
              </a:spcBef>
              <a:buNone/>
            </a:pPr>
            <a:endParaRPr/>
          </a:p>
        </p:txBody>
      </p:sp>
      <p:pic>
        <p:nvPicPr>
          <p:cNvPr id="368" name="Shape 368"/>
          <p:cNvPicPr preferRelativeResize="0"/>
          <p:nvPr/>
        </p:nvPicPr>
        <p:blipFill>
          <a:blip r:embed="rId3"/>
          <a:srcRect t="16020" r="1951" b="11747"/>
          <a:stretch>
            <a:fillRect/>
          </a:stretch>
        </p:blipFill>
        <p:spPr>
          <a:xfrm>
            <a:off x="381000" y="1676400"/>
            <a:ext cx="8337675" cy="4038600"/>
          </a:xfrm>
          <a:prstGeom prst="rect">
            <a:avLst/>
          </a:prstGeom>
        </p:spPr>
      </p:pic>
      <p:cxnSp>
        <p:nvCxnSpPr>
          <p:cNvPr id="5" name="Straight Arrow Connector 4"/>
          <p:cNvCxnSpPr/>
          <p:nvPr/>
        </p:nvCxnSpPr>
        <p:spPr>
          <a:xfrm flipH="1">
            <a:off x="4876800" y="2819400"/>
            <a:ext cx="82089" cy="56147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4273089" y="3429000"/>
            <a:ext cx="762000" cy="10668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Project Definition</a:t>
            </a:r>
          </a:p>
        </p:txBody>
      </p:sp>
      <p:sp>
        <p:nvSpPr>
          <p:cNvPr id="105" name="Shape 105"/>
          <p:cNvSpPr txBox="1">
            <a:spLocks noGrp="1"/>
          </p:cNvSpPr>
          <p:nvPr>
            <p:ph type="body" idx="1"/>
          </p:nvPr>
        </p:nvSpPr>
        <p:spPr>
          <a:xfrm>
            <a:off x="457200" y="1600200"/>
            <a:ext cx="8229600" cy="4525963"/>
          </a:xfrm>
          <a:prstGeom prst="rect">
            <a:avLst/>
          </a:prstGeom>
          <a:noFill/>
          <a:ln>
            <a:noFill/>
          </a:ln>
        </p:spPr>
        <p:txBody>
          <a:bodyPr lIns="91425" tIns="45700" rIns="91425" bIns="45700" anchor="t" anchorCtr="0">
            <a:noAutofit/>
          </a:bodyPr>
          <a:lstStyle/>
          <a:p>
            <a:pPr marL="342900" marR="0" lvl="0" indent="-342900" algn="l" rtl="0">
              <a:spcBef>
                <a:spcPts val="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Improve the safety, quality and efficiency of the protocol and ordering workflow</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Evolve the prototype into the RAPTOR application in 1</a:t>
            </a:r>
            <a:r>
              <a:rPr lang="en-US" sz="3200">
                <a:solidFill>
                  <a:schemeClr val="dk1"/>
                </a:solidFill>
                <a:latin typeface="Calibri"/>
                <a:ea typeface="Calibri"/>
                <a:cs typeface="Calibri"/>
                <a:sym typeface="Calibri"/>
              </a:rPr>
              <a:t>8</a:t>
            </a:r>
            <a:r>
              <a:rPr lang="en-US" sz="3200" b="0" i="0" u="none" strike="noStrike" cap="none" baseline="0">
                <a:solidFill>
                  <a:schemeClr val="dk1"/>
                </a:solidFill>
                <a:latin typeface="Calibri"/>
                <a:ea typeface="Calibri"/>
                <a:cs typeface="Calibri"/>
                <a:sym typeface="Calibri"/>
              </a:rPr>
              <a:t> months</a:t>
            </a:r>
          </a:p>
          <a:p>
            <a:pPr marL="742950" marR="0" lvl="1" indent="-285750" algn="l" rtl="0">
              <a:spcBef>
                <a:spcPts val="560"/>
              </a:spcBef>
              <a:buClr>
                <a:schemeClr val="dk1"/>
              </a:buClr>
              <a:buSzPct val="100000"/>
              <a:buFont typeface="Calibri"/>
              <a:buChar char="–"/>
            </a:pPr>
            <a:r>
              <a:rPr lang="en-US" sz="2800" b="0" i="0" u="none" strike="noStrike" cap="none" baseline="0">
                <a:solidFill>
                  <a:schemeClr val="dk1"/>
                </a:solidFill>
                <a:latin typeface="Calibri"/>
                <a:ea typeface="Calibri"/>
                <a:cs typeface="Calibri"/>
                <a:sym typeface="Calibri"/>
              </a:rPr>
              <a:t>Visual Design &amp; Theme</a:t>
            </a:r>
          </a:p>
          <a:p>
            <a:pPr marL="742950" marR="0" lvl="1" indent="-285750" algn="l" rtl="0">
              <a:spcBef>
                <a:spcPts val="560"/>
              </a:spcBef>
              <a:buClr>
                <a:schemeClr val="dk1"/>
              </a:buClr>
              <a:buSzPct val="100000"/>
              <a:buFont typeface="Calibri"/>
              <a:buChar char="–"/>
            </a:pPr>
            <a:r>
              <a:rPr lang="en-US" sz="2800" b="0" i="0" u="none" strike="noStrike" cap="none" baseline="0">
                <a:solidFill>
                  <a:schemeClr val="dk1"/>
                </a:solidFill>
                <a:latin typeface="Calibri"/>
                <a:ea typeface="Calibri"/>
                <a:cs typeface="Calibri"/>
                <a:sym typeface="Calibri"/>
              </a:rPr>
              <a:t>Technical Implementation</a:t>
            </a:r>
          </a:p>
          <a:p>
            <a:pPr marL="742950" marR="0" lvl="1" indent="-285750" algn="l" rtl="0">
              <a:spcBef>
                <a:spcPts val="560"/>
              </a:spcBef>
              <a:buClr>
                <a:schemeClr val="dk1"/>
              </a:buClr>
              <a:buSzPct val="100000"/>
              <a:buFont typeface="Calibri"/>
              <a:buChar char="–"/>
            </a:pPr>
            <a:r>
              <a:rPr lang="en-US" sz="2800" b="0" i="0" u="none" strike="noStrike" cap="none" baseline="0">
                <a:solidFill>
                  <a:schemeClr val="dk1"/>
                </a:solidFill>
                <a:latin typeface="Calibri"/>
                <a:ea typeface="Calibri"/>
                <a:cs typeface="Calibri"/>
                <a:sym typeface="Calibri"/>
              </a:rPr>
              <a:t>Testing and Launch</a:t>
            </a:r>
          </a:p>
          <a:p>
            <a:pPr marL="742950" marR="0" lvl="1" indent="-107950" algn="l" rtl="0">
              <a:spcBef>
                <a:spcPts val="560"/>
              </a:spcBef>
              <a:buClr>
                <a:schemeClr val="dk1"/>
              </a:buClr>
              <a:buFont typeface="Calibri"/>
              <a:buNone/>
            </a:pPr>
            <a:endParaRPr sz="2800" b="0" i="0" u="none" strike="noStrike" cap="none" baseline="0">
              <a:solidFill>
                <a:schemeClr val="dk1"/>
              </a:solidFill>
              <a:latin typeface="Calibri"/>
              <a:ea typeface="Calibri"/>
              <a:cs typeface="Calibri"/>
              <a:sym typeface="Calibri"/>
            </a:endParaRPr>
          </a:p>
          <a:p>
            <a:pPr marL="742950" marR="0" lvl="1" indent="-107950" algn="l" rtl="0">
              <a:spcBef>
                <a:spcPts val="560"/>
              </a:spcBef>
              <a:buClr>
                <a:schemeClr val="dk1"/>
              </a:buClr>
              <a:buFont typeface="Calibri"/>
              <a:buNone/>
            </a:pPr>
            <a:endParaRPr sz="2800" b="0" i="0" u="none" strike="noStrike" cap="none" baseline="0">
              <a:solidFill>
                <a:schemeClr val="dk1"/>
              </a:solidFill>
              <a:latin typeface="Calibri"/>
              <a:ea typeface="Calibri"/>
              <a:cs typeface="Calibri"/>
              <a:sym typeface="Calibri"/>
            </a:endParaRPr>
          </a:p>
          <a:p>
            <a:pPr marL="342900" marR="0" lvl="0" indent="-139700" algn="l" rtl="0">
              <a:spcBef>
                <a:spcPts val="640"/>
              </a:spcBef>
              <a:buClr>
                <a:schemeClr val="dk1"/>
              </a:buClr>
              <a:buFont typeface="Calibri"/>
              <a:buNone/>
            </a:pPr>
            <a:endParaRPr sz="3200" b="0" i="0" u="none" strike="noStrike" cap="none" baseline="0">
              <a:solidFill>
                <a:schemeClr val="dk1"/>
              </a:solidFill>
              <a:latin typeface="Calibri"/>
              <a:ea typeface="Calibri"/>
              <a:cs typeface="Calibri"/>
              <a:sym typeface="Calibri"/>
            </a:endParaRPr>
          </a:p>
          <a:p>
            <a:pPr marL="342900" marR="0" lvl="0" indent="-139700" algn="l" rtl="0">
              <a:spcBef>
                <a:spcPts val="640"/>
              </a:spcBef>
              <a:buClr>
                <a:schemeClr val="dk1"/>
              </a:buClr>
              <a:buFont typeface="Calibri"/>
              <a:buNone/>
            </a:pPr>
            <a:endParaRPr sz="3200" b="0" i="0" u="none" strike="noStrike" cap="none" baseline="0">
              <a:solidFill>
                <a:schemeClr val="dk1"/>
              </a:solidFill>
              <a:latin typeface="Calibri"/>
              <a:ea typeface="Calibri"/>
              <a:cs typeface="Calibri"/>
              <a:sym typeface="Calibri"/>
            </a:endParaRPr>
          </a:p>
        </p:txBody>
      </p:sp>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Shape 373"/>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a:t>Radiologist Reviews Rad Reports and Images</a:t>
            </a:r>
          </a:p>
        </p:txBody>
      </p:sp>
      <p:sp>
        <p:nvSpPr>
          <p:cNvPr id="374" name="Shape 374"/>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r>
              <a:rPr lang="en-US" dirty="0" smtClean="0"/>
              <a:t>Images available through VistA Imaging eXchange (VIX)</a:t>
            </a:r>
            <a:endParaRPr dirty="0"/>
          </a:p>
        </p:txBody>
      </p:sp>
      <p:pic>
        <p:nvPicPr>
          <p:cNvPr id="375" name="Shape 375"/>
          <p:cNvPicPr preferRelativeResize="0"/>
          <p:nvPr/>
        </p:nvPicPr>
        <p:blipFill>
          <a:blip r:embed="rId3"/>
          <a:srcRect t="15371" r="247"/>
          <a:stretch>
            <a:fillRect/>
          </a:stretch>
        </p:blipFill>
        <p:spPr>
          <a:xfrm>
            <a:off x="609600" y="2209800"/>
            <a:ext cx="8077200" cy="3845075"/>
          </a:xfrm>
          <a:prstGeom prst="rect">
            <a:avLst/>
          </a:prstGeom>
        </p:spPr>
      </p:pic>
      <p:sp>
        <p:nvSpPr>
          <p:cNvPr id="5" name="Rectangle 4"/>
          <p:cNvSpPr/>
          <p:nvPr/>
        </p:nvSpPr>
        <p:spPr>
          <a:xfrm>
            <a:off x="5715000" y="4267200"/>
            <a:ext cx="1905000" cy="10668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Shape 380"/>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dirty="0" smtClean="0"/>
              <a:t>Click to see Report Details (or details under any tab)</a:t>
            </a:r>
            <a:endParaRPr lang="en-US" dirty="0"/>
          </a:p>
        </p:txBody>
      </p:sp>
      <p:sp>
        <p:nvSpPr>
          <p:cNvPr id="381" name="Shape 381"/>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382" name="Shape 382"/>
          <p:cNvPicPr preferRelativeResize="0"/>
          <p:nvPr/>
        </p:nvPicPr>
        <p:blipFill>
          <a:blip r:embed="rId3"/>
          <a:srcRect l="3847" t="14456" r="4668" b="7249"/>
          <a:stretch>
            <a:fillRect/>
          </a:stretch>
        </p:blipFill>
        <p:spPr>
          <a:xfrm>
            <a:off x="762000" y="1676400"/>
            <a:ext cx="7620000" cy="4038600"/>
          </a:xfrm>
          <a:prstGeom prst="rect">
            <a:avLst/>
          </a:prstGeom>
        </p:spPr>
      </p:pic>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Shape 387"/>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lvl="0" rtl="0">
              <a:spcBef>
                <a:spcPts val="0"/>
              </a:spcBef>
              <a:buClr>
                <a:schemeClr val="dk1"/>
              </a:buClr>
              <a:buSzPct val="78571"/>
              <a:buFont typeface="Arial"/>
              <a:buNone/>
            </a:pPr>
            <a:r>
              <a:rPr lang="en-US">
                <a:solidFill>
                  <a:schemeClr val="dk1"/>
                </a:solidFill>
              </a:rPr>
              <a:t>Radiologist uses text helpers to send note to technologist</a:t>
            </a:r>
          </a:p>
          <a:p>
            <a:pPr>
              <a:spcBef>
                <a:spcPts val="0"/>
              </a:spcBef>
              <a:buNone/>
            </a:pPr>
            <a:endParaRPr/>
          </a:p>
        </p:txBody>
      </p:sp>
      <p:sp>
        <p:nvSpPr>
          <p:cNvPr id="388" name="Shape 388"/>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389" name="Shape 389"/>
          <p:cNvPicPr preferRelativeResize="0"/>
          <p:nvPr/>
        </p:nvPicPr>
        <p:blipFill>
          <a:blip r:embed="rId3"/>
          <a:srcRect l="2387" t="20421" r="37330" b="33932"/>
          <a:stretch>
            <a:fillRect/>
          </a:stretch>
        </p:blipFill>
        <p:spPr>
          <a:xfrm>
            <a:off x="609600" y="1752600"/>
            <a:ext cx="7696200" cy="2895600"/>
          </a:xfrm>
          <a:prstGeom prst="rect">
            <a:avLst/>
          </a:prstGeom>
        </p:spPr>
      </p:pic>
      <p:sp>
        <p:nvSpPr>
          <p:cNvPr id="5" name="Rectangle 4"/>
          <p:cNvSpPr/>
          <p:nvPr/>
        </p:nvSpPr>
        <p:spPr>
          <a:xfrm>
            <a:off x="533400" y="1905000"/>
            <a:ext cx="4343400" cy="21336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flipH="1">
            <a:off x="4800600" y="1295400"/>
            <a:ext cx="82089" cy="56147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Shape 394"/>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dirty="0"/>
              <a:t>Radiologist Approved </a:t>
            </a:r>
            <a:r>
              <a:rPr lang="en-US" dirty="0" smtClean="0"/>
              <a:t>Protocol, Order advances to Ready for Examination mode,</a:t>
            </a:r>
            <a:endParaRPr lang="en-US" dirty="0"/>
          </a:p>
        </p:txBody>
      </p:sp>
      <p:sp>
        <p:nvSpPr>
          <p:cNvPr id="395" name="Shape 395"/>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396" name="Shape 396"/>
          <p:cNvPicPr preferRelativeResize="0"/>
          <p:nvPr/>
        </p:nvPicPr>
        <p:blipFill>
          <a:blip r:embed="rId3"/>
          <a:srcRect l="2131" t="28759" r="4106" b="24784"/>
          <a:stretch>
            <a:fillRect/>
          </a:stretch>
        </p:blipFill>
        <p:spPr>
          <a:xfrm>
            <a:off x="533400" y="1676400"/>
            <a:ext cx="7848600" cy="3276600"/>
          </a:xfrm>
          <a:prstGeom prst="rect">
            <a:avLst/>
          </a:prstGeom>
        </p:spPr>
      </p:pic>
      <p:cxnSp>
        <p:nvCxnSpPr>
          <p:cNvPr id="5" name="Straight Arrow Connector 4"/>
          <p:cNvCxnSpPr/>
          <p:nvPr/>
        </p:nvCxnSpPr>
        <p:spPr>
          <a:xfrm flipH="1">
            <a:off x="1828800" y="1600200"/>
            <a:ext cx="82089" cy="56147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8229600" y="1066800"/>
            <a:ext cx="82089" cy="56147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33400" y="2057400"/>
            <a:ext cx="1905000" cy="10668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858000" y="1600200"/>
            <a:ext cx="1905000" cy="10668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Shape 401"/>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a:t>Ready for Examination mode</a:t>
            </a:r>
          </a:p>
        </p:txBody>
      </p:sp>
      <p:sp>
        <p:nvSpPr>
          <p:cNvPr id="402" name="Shape 402"/>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403" name="Shape 403"/>
          <p:cNvPicPr preferRelativeResize="0"/>
          <p:nvPr/>
        </p:nvPicPr>
        <p:blipFill>
          <a:blip r:embed="rId3"/>
          <a:srcRect t="14498" r="323" b="16637"/>
          <a:stretch>
            <a:fillRect/>
          </a:stretch>
        </p:blipFill>
        <p:spPr>
          <a:xfrm>
            <a:off x="228600" y="1524000"/>
            <a:ext cx="8686800" cy="4343400"/>
          </a:xfrm>
          <a:prstGeom prst="rect">
            <a:avLst/>
          </a:prstGeom>
        </p:spPr>
      </p:pic>
      <p:sp>
        <p:nvSpPr>
          <p:cNvPr id="5" name="Rectangle 4"/>
          <p:cNvSpPr/>
          <p:nvPr/>
        </p:nvSpPr>
        <p:spPr>
          <a:xfrm>
            <a:off x="7086600" y="2362200"/>
            <a:ext cx="1600200" cy="6096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457200" y="2743200"/>
            <a:ext cx="1752600" cy="4572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57200" y="4800600"/>
            <a:ext cx="7620000" cy="1066800"/>
          </a:xfrm>
          <a:prstGeom prst="rect">
            <a:avLst/>
          </a:prstGeom>
          <a:solidFill>
            <a:schemeClr val="bg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H="1">
            <a:off x="7086600" y="1752600"/>
            <a:ext cx="82089" cy="56147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a:off x="1981200" y="2133600"/>
            <a:ext cx="82089" cy="56147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a:off x="7467600" y="4267200"/>
            <a:ext cx="82089" cy="561473"/>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Shape 415"/>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More info</a:t>
            </a:r>
          </a:p>
        </p:txBody>
      </p:sp>
      <p:sp>
        <p:nvSpPr>
          <p:cNvPr id="416" name="Shape 416"/>
          <p:cNvSpPr txBox="1">
            <a:spLocks noGrp="1"/>
          </p:cNvSpPr>
          <p:nvPr>
            <p:ph type="body" idx="1"/>
          </p:nvPr>
        </p:nvSpPr>
        <p:spPr>
          <a:xfrm>
            <a:off x="457200" y="1447800"/>
            <a:ext cx="8229600" cy="4525963"/>
          </a:xfrm>
          <a:prstGeom prst="rect">
            <a:avLst/>
          </a:prstGeom>
          <a:noFill/>
          <a:ln>
            <a:noFill/>
          </a:ln>
        </p:spPr>
        <p:txBody>
          <a:bodyPr lIns="91425" tIns="45700" rIns="91425" bIns="45700" anchor="t" anchorCtr="0">
            <a:noAutofit/>
          </a:bodyPr>
          <a:lstStyle/>
          <a:p>
            <a:pPr marL="342900" marR="0" lvl="0" indent="-342900" algn="l" rtl="0">
              <a:spcBef>
                <a:spcPts val="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www.sanbusinessconsultants.com</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JDI, Medverd, January 2013</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SIIM 2012 Conference: Top 5 Medical Imaging IT Projects of 2012</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RSNA 2012</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Drupal in Government 2012</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OSEHRA 2013</a:t>
            </a:r>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Shape 245"/>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dirty="0">
                <a:solidFill>
                  <a:srgbClr val="222222"/>
                </a:solidFill>
              </a:rPr>
              <a:t>VistA 4 Product Roadmap 2014, 5.6.2 Radiology</a:t>
            </a:r>
          </a:p>
        </p:txBody>
      </p:sp>
      <p:sp>
        <p:nvSpPr>
          <p:cNvPr id="246" name="Shape 246"/>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lvl="0" rtl="0">
              <a:spcBef>
                <a:spcPts val="0"/>
              </a:spcBef>
              <a:buClr>
                <a:schemeClr val="dk1"/>
              </a:buClr>
              <a:buSzPct val="78571"/>
              <a:buFont typeface="Arial"/>
              <a:buNone/>
            </a:pPr>
            <a:r>
              <a:rPr lang="en-US" b="1">
                <a:solidFill>
                  <a:srgbClr val="222222"/>
                </a:solidFill>
              </a:rPr>
              <a:t>Additional new (radiology) capabilities will consist of:</a:t>
            </a:r>
          </a:p>
          <a:p>
            <a:pPr lvl="0" rtl="0">
              <a:spcBef>
                <a:spcPts val="0"/>
              </a:spcBef>
              <a:buClr>
                <a:schemeClr val="dk1"/>
              </a:buClr>
              <a:buSzPct val="78571"/>
              <a:buFont typeface="Arial"/>
              <a:buNone/>
            </a:pPr>
            <a:r>
              <a:rPr lang="en-US" b="1">
                <a:solidFill>
                  <a:srgbClr val="222222"/>
                </a:solidFill>
              </a:rPr>
              <a:t>• Ability to assign orders for imaging studies to radiologists so they can be protocoled;</a:t>
            </a:r>
          </a:p>
          <a:p>
            <a:pPr lvl="0" rtl="0">
              <a:spcBef>
                <a:spcPts val="0"/>
              </a:spcBef>
              <a:buClr>
                <a:schemeClr val="dk1"/>
              </a:buClr>
              <a:buSzPct val="78571"/>
              <a:buFont typeface="Arial"/>
              <a:buNone/>
            </a:pPr>
            <a:r>
              <a:rPr lang="en-US" b="1">
                <a:solidFill>
                  <a:srgbClr val="222222"/>
                </a:solidFill>
              </a:rPr>
              <a:t>• Select acquisition protocols for ordered and scheduled imaging studies with rationale for selection;</a:t>
            </a:r>
          </a:p>
          <a:p>
            <a:pPr lvl="0" rtl="0">
              <a:spcBef>
                <a:spcPts val="0"/>
              </a:spcBef>
              <a:buClr>
                <a:schemeClr val="dk1"/>
              </a:buClr>
              <a:buSzPct val="78571"/>
              <a:buFont typeface="Arial"/>
              <a:buNone/>
            </a:pPr>
            <a:r>
              <a:rPr lang="en-US" b="1">
                <a:solidFill>
                  <a:srgbClr val="222222"/>
                </a:solidFill>
              </a:rPr>
              <a:t>• Communicate imaging instructions to technologists;</a:t>
            </a:r>
          </a:p>
          <a:p>
            <a:pPr lvl="0" rtl="0">
              <a:spcBef>
                <a:spcPts val="0"/>
              </a:spcBef>
              <a:buClr>
                <a:schemeClr val="dk1"/>
              </a:buClr>
              <a:buSzPct val="78571"/>
              <a:buFont typeface="Arial"/>
              <a:buNone/>
            </a:pPr>
            <a:r>
              <a:rPr lang="en-US" b="1">
                <a:solidFill>
                  <a:srgbClr val="222222"/>
                </a:solidFill>
              </a:rPr>
              <a:t>• Communicate patient communications from clerk to radiologist and technologist, and;</a:t>
            </a:r>
          </a:p>
          <a:p>
            <a:pPr marL="203200" lvl="0" indent="0" rtl="0">
              <a:spcBef>
                <a:spcPts val="0"/>
              </a:spcBef>
              <a:buClr>
                <a:schemeClr val="dk1"/>
              </a:buClr>
              <a:buFont typeface="Arial"/>
              <a:buNone/>
            </a:pPr>
            <a:endParaRPr b="1">
              <a:solidFill>
                <a:srgbClr val="222222"/>
              </a:solidFill>
            </a:endParaRPr>
          </a:p>
          <a:p>
            <a:pPr lvl="0" rtl="0">
              <a:spcBef>
                <a:spcPts val="0"/>
              </a:spcBef>
              <a:buClr>
                <a:schemeClr val="dk1"/>
              </a:buClr>
              <a:buSzPct val="78571"/>
              <a:buFont typeface="Arial"/>
              <a:buNone/>
            </a:pPr>
            <a:r>
              <a:rPr lang="en-US" b="1">
                <a:solidFill>
                  <a:srgbClr val="222222"/>
                </a:solidFill>
              </a:rPr>
              <a:t>As listed above, VistA 4 radiology will include best practices functionality such as support for electronic protocols and a dashboard display of the patient’s status, which will facilitate communication between radiologists and technologists. Incorporating protocols within radiology procedures will ensure that important safety information such as allergies and renal functions are clearly communicated.</a:t>
            </a:r>
          </a:p>
          <a:p>
            <a:pPr>
              <a:spcBef>
                <a:spcPts val="0"/>
              </a:spcBef>
              <a:buNone/>
            </a:pPr>
            <a:endParaRPr/>
          </a:p>
        </p:txBody>
      </p:sp>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Shape 285"/>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a:t>Patient Initiated Cancel</a:t>
            </a:r>
          </a:p>
        </p:txBody>
      </p:sp>
      <p:sp>
        <p:nvSpPr>
          <p:cNvPr id="286" name="Shape 286"/>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287" name="Shape 287"/>
          <p:cNvPicPr preferRelativeResize="0"/>
          <p:nvPr/>
        </p:nvPicPr>
        <p:blipFill>
          <a:blip r:embed="rId3"/>
          <a:stretch>
            <a:fillRect/>
          </a:stretch>
        </p:blipFill>
        <p:spPr>
          <a:xfrm>
            <a:off x="381000" y="1143000"/>
            <a:ext cx="13519300" cy="6717400"/>
          </a:xfrm>
          <a:prstGeom prst="rect">
            <a:avLst/>
          </a:prstGeom>
        </p:spPr>
      </p:pic>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457200" y="274637"/>
            <a:ext cx="8229600" cy="1143000"/>
          </a:xfrm>
          <a:prstGeom prst="rect">
            <a:avLst/>
          </a:prstGeom>
        </p:spPr>
        <p:txBody>
          <a:bodyPr lIns="91425" tIns="91425" rIns="91425" bIns="91425" anchor="ctr" anchorCtr="0">
            <a:noAutofit/>
          </a:bodyPr>
          <a:lstStyle/>
          <a:p>
            <a:pPr>
              <a:spcBef>
                <a:spcPts val="0"/>
              </a:spcBef>
              <a:buNone/>
            </a:pPr>
            <a:r>
              <a:rPr lang="en-US"/>
              <a:t>Ticket Suspended</a:t>
            </a:r>
          </a:p>
        </p:txBody>
      </p:sp>
      <p:sp>
        <p:nvSpPr>
          <p:cNvPr id="293" name="Shape 293"/>
          <p:cNvSpPr txBox="1">
            <a:spLocks noGrp="1"/>
          </p:cNvSpPr>
          <p:nvPr>
            <p:ph type="body" idx="1"/>
          </p:nvPr>
        </p:nvSpPr>
        <p:spPr>
          <a:xfrm>
            <a:off x="457200" y="1600200"/>
            <a:ext cx="8229600" cy="4526100"/>
          </a:xfrm>
          <a:prstGeom prst="rect">
            <a:avLst/>
          </a:prstGeom>
        </p:spPr>
        <p:txBody>
          <a:bodyPr lIns="91425" tIns="91425" rIns="91425" bIns="91425" anchor="t" anchorCtr="0">
            <a:noAutofit/>
          </a:bodyPr>
          <a:lstStyle/>
          <a:p>
            <a:pPr>
              <a:spcBef>
                <a:spcPts val="0"/>
              </a:spcBef>
              <a:buNone/>
            </a:pPr>
            <a:endParaRPr/>
          </a:p>
        </p:txBody>
      </p:sp>
      <p:pic>
        <p:nvPicPr>
          <p:cNvPr id="294" name="Shape 294"/>
          <p:cNvPicPr preferRelativeResize="0"/>
          <p:nvPr/>
        </p:nvPicPr>
        <p:blipFill>
          <a:blip r:embed="rId3"/>
          <a:stretch>
            <a:fillRect/>
          </a:stretch>
        </p:blipFill>
        <p:spPr>
          <a:xfrm>
            <a:off x="457200" y="1600200"/>
            <a:ext cx="13329376" cy="6623025"/>
          </a:xfrm>
          <a:prstGeom prst="rect">
            <a:avLst/>
          </a:prstGeom>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Approach of project</a:t>
            </a:r>
          </a:p>
        </p:txBody>
      </p:sp>
      <p:pic>
        <p:nvPicPr>
          <p:cNvPr id="112" name="Shape 112"/>
          <p:cNvPicPr preferRelativeResize="0">
            <a:picLocks noGrp="1"/>
          </p:cNvPicPr>
          <p:nvPr>
            <p:ph type="body" idx="1"/>
          </p:nvPr>
        </p:nvPicPr>
        <p:blipFill rotWithShape="1">
          <a:blip r:embed="rId3"/>
          <a:srcRect l="29905" t="16904" r="26849" b="41957"/>
          <a:stretch/>
        </p:blipFill>
        <p:spPr>
          <a:xfrm>
            <a:off x="457200" y="1676400"/>
            <a:ext cx="7976680" cy="4119824"/>
          </a:xfrm>
          <a:prstGeom prst="rect">
            <a:avLst/>
          </a:prstGeom>
          <a:noFill/>
          <a:ln>
            <a:noFill/>
          </a:ln>
        </p:spPr>
      </p:pic>
      <p:sp>
        <p:nvSpPr>
          <p:cNvPr id="113" name="Shape 113"/>
          <p:cNvSpPr txBox="1"/>
          <p:nvPr/>
        </p:nvSpPr>
        <p:spPr>
          <a:xfrm>
            <a:off x="1905000" y="5867400"/>
            <a:ext cx="5693609" cy="369332"/>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800" b="0" i="0" u="none" strike="noStrike" cap="none" baseline="0">
                <a:solidFill>
                  <a:schemeClr val="dk1"/>
                </a:solidFill>
                <a:latin typeface="Calibri"/>
                <a:ea typeface="Calibri"/>
                <a:cs typeface="Calibri"/>
                <a:sym typeface="Calibri"/>
              </a:rPr>
              <a:t>From Designing and Prototyping in Drupal, D. Nordin, 2012 </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SME meetings </a:t>
            </a:r>
          </a:p>
        </p:txBody>
      </p:sp>
      <p:sp>
        <p:nvSpPr>
          <p:cNvPr id="120" name="Shape 120"/>
          <p:cNvSpPr txBox="1">
            <a:spLocks noGrp="1"/>
          </p:cNvSpPr>
          <p:nvPr>
            <p:ph type="body" idx="1"/>
          </p:nvPr>
        </p:nvSpPr>
        <p:spPr>
          <a:xfrm>
            <a:off x="457200" y="1600200"/>
            <a:ext cx="8229600" cy="4525963"/>
          </a:xfrm>
          <a:prstGeom prst="rect">
            <a:avLst/>
          </a:prstGeom>
          <a:noFill/>
          <a:ln>
            <a:noFill/>
          </a:ln>
        </p:spPr>
        <p:txBody>
          <a:bodyPr lIns="91425" tIns="45700" rIns="91425" bIns="45700" anchor="t" anchorCtr="0">
            <a:noAutofit/>
          </a:bodyPr>
          <a:lstStyle/>
          <a:p>
            <a:pPr marL="342900" marR="0" lvl="0" indent="-342900" algn="l" rtl="0">
              <a:spcBef>
                <a:spcPts val="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We have held a series of functional meetings:</a:t>
            </a:r>
          </a:p>
          <a:p>
            <a:pPr marR="0" lvl="1"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Requirements gathering</a:t>
            </a:r>
          </a:p>
          <a:p>
            <a:pPr marR="0" lvl="1" algn="l" rtl="0">
              <a:spcBef>
                <a:spcPts val="640"/>
              </a:spcBef>
              <a:buClr>
                <a:schemeClr val="dk1"/>
              </a:buClr>
              <a:buSzPct val="100000"/>
              <a:buFont typeface="Calibri"/>
              <a:buChar char="–"/>
            </a:pPr>
            <a:r>
              <a:rPr lang="en-US" sz="3200">
                <a:solidFill>
                  <a:schemeClr val="dk1"/>
                </a:solidFill>
                <a:latin typeface="Calibri"/>
                <a:ea typeface="Calibri"/>
                <a:cs typeface="Calibri"/>
                <a:sym typeface="Calibri"/>
              </a:rPr>
              <a:t>Understanding workflow &amp; user experience </a:t>
            </a:r>
          </a:p>
          <a:p>
            <a:pPr marR="0" lvl="1" algn="l" rtl="0">
              <a:spcBef>
                <a:spcPts val="640"/>
              </a:spcBef>
              <a:buClr>
                <a:schemeClr val="dk1"/>
              </a:buClr>
              <a:buSzPct val="100000"/>
              <a:buFont typeface="Calibri"/>
              <a:buChar char="–"/>
            </a:pPr>
            <a:r>
              <a:rPr lang="en-US" sz="3200">
                <a:solidFill>
                  <a:schemeClr val="dk1"/>
                </a:solidFill>
                <a:latin typeface="Calibri"/>
                <a:ea typeface="Calibri"/>
                <a:cs typeface="Calibri"/>
                <a:sym typeface="Calibri"/>
              </a:rPr>
              <a:t>Functional demonstration</a:t>
            </a:r>
          </a:p>
          <a:p>
            <a:pPr marR="0" lvl="1"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UAT preparation</a:t>
            </a:r>
          </a:p>
          <a:p>
            <a:pPr marR="0" lvl="1" algn="l" rtl="0">
              <a:spcBef>
                <a:spcPts val="640"/>
              </a:spcBef>
              <a:buClr>
                <a:schemeClr val="dk1"/>
              </a:buClr>
              <a:buSzPct val="100000"/>
              <a:buFont typeface="Calibri"/>
              <a:buChar char="–"/>
            </a:pPr>
            <a:r>
              <a:rPr lang="en-US" sz="3200">
                <a:solidFill>
                  <a:schemeClr val="dk1"/>
                </a:solidFill>
                <a:latin typeface="Calibri"/>
                <a:ea typeface="Calibri"/>
                <a:cs typeface="Calibri"/>
                <a:sym typeface="Calibri"/>
              </a:rPr>
              <a:t>E</a:t>
            </a:r>
            <a:r>
              <a:rPr lang="en-US" sz="3200" b="0" i="0" u="none" strike="noStrike" cap="none" baseline="0">
                <a:solidFill>
                  <a:schemeClr val="dk1"/>
                </a:solidFill>
                <a:latin typeface="Calibri"/>
                <a:ea typeface="Calibri"/>
                <a:cs typeface="Calibri"/>
                <a:sym typeface="Calibri"/>
              </a:rPr>
              <a:t>nhancement review</a:t>
            </a:r>
          </a:p>
          <a:p>
            <a:pPr marL="457200" marR="0" lvl="0" indent="0" algn="l" rtl="0">
              <a:spcBef>
                <a:spcPts val="640"/>
              </a:spcBef>
              <a:buNone/>
            </a:pPr>
            <a:endParaRPr sz="3200">
              <a:solidFill>
                <a:schemeClr val="dk1"/>
              </a:solidFill>
              <a:latin typeface="Calibri"/>
              <a:ea typeface="Calibri"/>
              <a:cs typeface="Calibri"/>
              <a:sym typeface="Calibri"/>
            </a:endParaRPr>
          </a:p>
          <a:p>
            <a:pPr marL="742950" marR="0" lvl="1" indent="-107950" algn="l" rtl="0">
              <a:spcBef>
                <a:spcPts val="560"/>
              </a:spcBef>
              <a:buClr>
                <a:schemeClr val="dk1"/>
              </a:buClr>
              <a:buFont typeface="Calibri"/>
              <a:buNone/>
            </a:pPr>
            <a:endParaRPr sz="2800" b="0" i="0" u="none" strike="noStrike" cap="none" baseline="0">
              <a:solidFill>
                <a:schemeClr val="dk1"/>
              </a:solidFill>
              <a:latin typeface="Calibri"/>
              <a:ea typeface="Calibri"/>
              <a:cs typeface="Calibri"/>
              <a:sym typeface="Calibri"/>
            </a:endParaRPr>
          </a:p>
          <a:p>
            <a:pPr marL="342900" marR="0" lvl="0" indent="-139700" algn="l" rtl="0">
              <a:spcBef>
                <a:spcPts val="640"/>
              </a:spcBef>
              <a:buClr>
                <a:schemeClr val="dk1"/>
              </a:buClr>
              <a:buFont typeface="Calibri"/>
              <a:buNone/>
            </a:pPr>
            <a:endParaRPr sz="3200" b="0" i="0" u="none" strike="noStrike" cap="none" baseline="0">
              <a:solidFill>
                <a:schemeClr val="dk1"/>
              </a:solidFill>
              <a:latin typeface="Calibri"/>
              <a:ea typeface="Calibri"/>
              <a:cs typeface="Calibri"/>
              <a:sym typeface="Calibri"/>
            </a:endParaRPr>
          </a:p>
          <a:p>
            <a:pPr marL="342900" marR="0" lvl="0" indent="-139700" algn="l" rtl="0">
              <a:spcBef>
                <a:spcPts val="640"/>
              </a:spcBef>
              <a:buClr>
                <a:schemeClr val="dk1"/>
              </a:buClr>
              <a:buFont typeface="Calibri"/>
              <a:buNone/>
            </a:pPr>
            <a:endParaRPr sz="3200" b="0" i="0" u="none" strike="noStrike" cap="none" baseline="0">
              <a:solidFill>
                <a:schemeClr val="dk1"/>
              </a:solidFill>
              <a:latin typeface="Calibri"/>
              <a:ea typeface="Calibri"/>
              <a:cs typeface="Calibri"/>
              <a:sym typeface="Calibri"/>
            </a:endParaRPr>
          </a:p>
          <a:p>
            <a:pPr marL="342900" marR="0" lvl="0" indent="-139700" algn="l" rtl="0">
              <a:spcBef>
                <a:spcPts val="640"/>
              </a:spcBef>
              <a:buClr>
                <a:schemeClr val="dk1"/>
              </a:buClr>
              <a:buFont typeface="Calibri"/>
              <a:buNone/>
            </a:pPr>
            <a:endParaRPr sz="3200" b="0" i="0" u="none" strike="noStrike" cap="none" baseline="0">
              <a:solidFill>
                <a:schemeClr val="dk1"/>
              </a:solidFill>
              <a:latin typeface="Calibri"/>
              <a:ea typeface="Calibri"/>
              <a:cs typeface="Calibri"/>
              <a:sym typeface="Calibri"/>
            </a:endParaRP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Milestone #1: Dec 23,2013</a:t>
            </a:r>
          </a:p>
        </p:txBody>
      </p:sp>
      <p:sp>
        <p:nvSpPr>
          <p:cNvPr id="127" name="Shape 127"/>
          <p:cNvSpPr txBox="1">
            <a:spLocks noGrp="1"/>
          </p:cNvSpPr>
          <p:nvPr>
            <p:ph type="body" idx="1"/>
          </p:nvPr>
        </p:nvSpPr>
        <p:spPr>
          <a:xfrm>
            <a:off x="457200" y="1600200"/>
            <a:ext cx="8229600" cy="4525963"/>
          </a:xfrm>
          <a:prstGeom prst="rect">
            <a:avLst/>
          </a:prstGeom>
          <a:noFill/>
          <a:ln>
            <a:noFill/>
          </a:ln>
        </p:spPr>
        <p:txBody>
          <a:bodyPr lIns="91425" tIns="45700" rIns="91425" bIns="45700" anchor="t" anchorCtr="0">
            <a:noAutofit/>
          </a:bodyPr>
          <a:lstStyle/>
          <a:p>
            <a:pPr marL="342900" marR="0" lvl="0" indent="-307975" algn="l" rtl="0">
              <a:lnSpc>
                <a:spcPct val="80000"/>
              </a:lnSpc>
              <a:spcBef>
                <a:spcPts val="0"/>
              </a:spcBef>
              <a:buClr>
                <a:schemeClr val="dk1"/>
              </a:buClr>
              <a:buSzPct val="100000"/>
              <a:buFont typeface="Calibri"/>
              <a:buChar char="•"/>
            </a:pPr>
            <a:r>
              <a:rPr lang="en-US" sz="2400" b="0" i="0" u="none" strike="noStrike" cap="none" baseline="0">
                <a:solidFill>
                  <a:schemeClr val="dk1"/>
                </a:solidFill>
                <a:latin typeface="Calibri"/>
                <a:ea typeface="Calibri"/>
                <a:cs typeface="Calibri"/>
                <a:sym typeface="Calibri"/>
              </a:rPr>
              <a:t>Increment #1 submitted on time included:</a:t>
            </a:r>
          </a:p>
          <a:p>
            <a:pPr marL="342900" marR="0" lvl="0" indent="-307975" algn="l" rtl="0">
              <a:lnSpc>
                <a:spcPct val="80000"/>
              </a:lnSpc>
              <a:spcBef>
                <a:spcPts val="590"/>
              </a:spcBef>
              <a:buClr>
                <a:schemeClr val="dk1"/>
              </a:buClr>
              <a:buSzPct val="100000"/>
              <a:buFont typeface="Calibri"/>
              <a:buChar char="•"/>
            </a:pPr>
            <a:r>
              <a:rPr lang="en-US" sz="2400" b="0" i="0" u="none" strike="noStrike" cap="none" baseline="0">
                <a:solidFill>
                  <a:schemeClr val="dk1"/>
                </a:solidFill>
                <a:latin typeface="Calibri"/>
                <a:ea typeface="Calibri"/>
                <a:cs typeface="Calibri"/>
                <a:sym typeface="Calibri"/>
              </a:rPr>
              <a:t>Style Sheets and theme images of new worklist and prototype screens</a:t>
            </a:r>
          </a:p>
          <a:p>
            <a:pPr marL="342900" marR="0" lvl="0" indent="-307975" algn="l" rtl="0">
              <a:lnSpc>
                <a:spcPct val="80000"/>
              </a:lnSpc>
              <a:spcBef>
                <a:spcPts val="590"/>
              </a:spcBef>
              <a:buClr>
                <a:schemeClr val="dk1"/>
              </a:buClr>
              <a:buSzPct val="100000"/>
              <a:buFont typeface="Calibri"/>
              <a:buChar char="•"/>
            </a:pPr>
            <a:r>
              <a:rPr lang="en-US" sz="2400" b="0" i="0" u="none" strike="noStrike" cap="none" baseline="0">
                <a:solidFill>
                  <a:schemeClr val="dk1"/>
                </a:solidFill>
                <a:latin typeface="Calibri"/>
                <a:ea typeface="Calibri"/>
                <a:cs typeface="Calibri"/>
                <a:sym typeface="Calibri"/>
              </a:rPr>
              <a:t>Contraindication Engine Architecture</a:t>
            </a:r>
          </a:p>
          <a:p>
            <a:pPr marL="342900" marR="0" lvl="0" indent="-307975" algn="l" rtl="0">
              <a:lnSpc>
                <a:spcPct val="80000"/>
              </a:lnSpc>
              <a:spcBef>
                <a:spcPts val="590"/>
              </a:spcBef>
              <a:buClr>
                <a:schemeClr val="dk1"/>
              </a:buClr>
              <a:buSzPct val="100000"/>
              <a:buFont typeface="Calibri"/>
              <a:buChar char="•"/>
            </a:pPr>
            <a:r>
              <a:rPr lang="en-US" sz="2400" b="0" i="0" u="none" strike="noStrike" cap="none" baseline="0">
                <a:solidFill>
                  <a:schemeClr val="dk1"/>
                </a:solidFill>
                <a:latin typeface="Calibri"/>
                <a:ea typeface="Calibri"/>
                <a:cs typeface="Calibri"/>
                <a:sym typeface="Calibri"/>
              </a:rPr>
              <a:t>Worklist Item Ranking</a:t>
            </a:r>
          </a:p>
          <a:p>
            <a:pPr marL="342900" marR="0" lvl="0" indent="-307975" algn="l" rtl="0">
              <a:lnSpc>
                <a:spcPct val="80000"/>
              </a:lnSpc>
              <a:spcBef>
                <a:spcPts val="590"/>
              </a:spcBef>
              <a:buClr>
                <a:schemeClr val="dk1"/>
              </a:buClr>
              <a:buSzPct val="100000"/>
              <a:buFont typeface="Calibri"/>
              <a:buChar char="•"/>
            </a:pPr>
            <a:r>
              <a:rPr lang="en-US" sz="2400" b="0" i="0" u="none" strike="noStrike" cap="none" baseline="0">
                <a:solidFill>
                  <a:schemeClr val="dk1"/>
                </a:solidFill>
                <a:latin typeface="Calibri"/>
                <a:ea typeface="Calibri"/>
                <a:cs typeface="Calibri"/>
                <a:sym typeface="Calibri"/>
              </a:rPr>
              <a:t>Worklist Processing Modes</a:t>
            </a:r>
          </a:p>
          <a:p>
            <a:pPr marL="342900" marR="0" lvl="0" indent="-307975" algn="l" rtl="0">
              <a:lnSpc>
                <a:spcPct val="80000"/>
              </a:lnSpc>
              <a:spcBef>
                <a:spcPts val="590"/>
              </a:spcBef>
              <a:buClr>
                <a:schemeClr val="dk1"/>
              </a:buClr>
              <a:buSzPct val="100000"/>
              <a:buFont typeface="Calibri"/>
              <a:buChar char="•"/>
            </a:pPr>
            <a:r>
              <a:rPr lang="en-US" sz="2400" b="0" i="0" u="none" strike="noStrike" cap="none" baseline="0">
                <a:solidFill>
                  <a:schemeClr val="dk1"/>
                </a:solidFill>
                <a:latin typeface="Calibri"/>
                <a:ea typeface="Calibri"/>
                <a:cs typeface="Calibri"/>
                <a:sym typeface="Calibri"/>
              </a:rPr>
              <a:t>Site Map</a:t>
            </a:r>
          </a:p>
          <a:p>
            <a:pPr marL="342900" marR="0" lvl="0" indent="-307975" algn="l" rtl="0">
              <a:lnSpc>
                <a:spcPct val="80000"/>
              </a:lnSpc>
              <a:spcBef>
                <a:spcPts val="590"/>
              </a:spcBef>
              <a:buClr>
                <a:schemeClr val="dk1"/>
              </a:buClr>
              <a:buSzPct val="100000"/>
              <a:buFont typeface="Calibri"/>
              <a:buChar char="•"/>
            </a:pPr>
            <a:r>
              <a:rPr lang="en-US" sz="2400" b="0" i="0" u="none" strike="noStrike" cap="none" baseline="0">
                <a:solidFill>
                  <a:schemeClr val="dk1"/>
                </a:solidFill>
                <a:latin typeface="Calibri"/>
                <a:ea typeface="Calibri"/>
                <a:cs typeface="Calibri"/>
                <a:sym typeface="Calibri"/>
              </a:rPr>
              <a:t>UI Guide</a:t>
            </a:r>
          </a:p>
          <a:p>
            <a:pPr marL="342900" marR="0" lvl="0" indent="-307975" algn="l" rtl="0">
              <a:lnSpc>
                <a:spcPct val="80000"/>
              </a:lnSpc>
              <a:spcBef>
                <a:spcPts val="590"/>
              </a:spcBef>
              <a:buClr>
                <a:schemeClr val="dk1"/>
              </a:buClr>
              <a:buSzPct val="100000"/>
              <a:buFont typeface="Calibri"/>
              <a:buChar char="•"/>
            </a:pPr>
            <a:r>
              <a:rPr lang="en-US" sz="2400" b="0" i="0" u="none" strike="noStrike" cap="none" baseline="0">
                <a:solidFill>
                  <a:schemeClr val="dk1"/>
                </a:solidFill>
                <a:latin typeface="Calibri"/>
                <a:ea typeface="Calibri"/>
                <a:cs typeface="Calibri"/>
                <a:sym typeface="Calibri"/>
              </a:rPr>
              <a:t>Ranking Algorithm</a:t>
            </a:r>
          </a:p>
          <a:p>
            <a:pPr marL="342900" marR="0" lvl="0" indent="-307975" algn="l" rtl="0">
              <a:lnSpc>
                <a:spcPct val="80000"/>
              </a:lnSpc>
              <a:spcBef>
                <a:spcPts val="590"/>
              </a:spcBef>
              <a:buClr>
                <a:schemeClr val="dk1"/>
              </a:buClr>
              <a:buSzPct val="100000"/>
              <a:buFont typeface="Calibri"/>
              <a:buChar char="•"/>
            </a:pPr>
            <a:r>
              <a:rPr lang="en-US" sz="2400" b="0" i="0" u="none" strike="noStrike" cap="none" baseline="0">
                <a:solidFill>
                  <a:schemeClr val="dk1"/>
                </a:solidFill>
                <a:latin typeface="Calibri"/>
                <a:ea typeface="Calibri"/>
                <a:cs typeface="Calibri"/>
                <a:sym typeface="Calibri"/>
              </a:rPr>
              <a:t>PM Plan, v.1.2</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Shape 133"/>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Innovations Sandbox </a:t>
            </a:r>
          </a:p>
        </p:txBody>
      </p:sp>
      <p:sp>
        <p:nvSpPr>
          <p:cNvPr id="134" name="Shape 134"/>
          <p:cNvSpPr txBox="1">
            <a:spLocks noGrp="1"/>
          </p:cNvSpPr>
          <p:nvPr>
            <p:ph type="body" idx="1"/>
          </p:nvPr>
        </p:nvSpPr>
        <p:spPr>
          <a:xfrm>
            <a:off x="343850" y="1592100"/>
            <a:ext cx="8229600" cy="4526100"/>
          </a:xfrm>
          <a:prstGeom prst="rect">
            <a:avLst/>
          </a:prstGeom>
          <a:noFill/>
          <a:ln>
            <a:noFill/>
          </a:ln>
        </p:spPr>
        <p:txBody>
          <a:bodyPr lIns="91425" tIns="45700" rIns="91425" bIns="45700" anchor="t" anchorCtr="0">
            <a:noAutofit/>
          </a:bodyPr>
          <a:lstStyle/>
          <a:p>
            <a:pPr marL="342900" marR="0" lvl="0" indent="-342900" algn="l" rtl="0">
              <a:spcBef>
                <a:spcPts val="0"/>
              </a:spcBef>
              <a:buClr>
                <a:schemeClr val="dk1"/>
              </a:buClr>
              <a:buSzPct val="100000"/>
              <a:buFont typeface="Calibri"/>
              <a:buChar char="•"/>
            </a:pPr>
            <a:r>
              <a:rPr lang="en-US" sz="3200">
                <a:solidFill>
                  <a:schemeClr val="dk1"/>
                </a:solidFill>
                <a:latin typeface="Calibri"/>
                <a:ea typeface="Calibri"/>
                <a:cs typeface="Calibri"/>
                <a:sym typeface="Calibri"/>
              </a:rPr>
              <a:t>Virtual Testing Environment</a:t>
            </a:r>
          </a:p>
          <a:p>
            <a:pPr marL="342900" marR="0" lvl="0" indent="-342900" algn="l" rtl="0">
              <a:spcBef>
                <a:spcPts val="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SAN created and populated advanced imaging test data and installed the data loader into the sandbox </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Migrated from cloud1 (VMware view client) to cloud2 (Amazon) last release</a:t>
            </a:r>
          </a:p>
          <a:p>
            <a:pPr marL="342900" marR="0" lvl="0" indent="-342900" algn="l" rtl="0">
              <a:spcBef>
                <a:spcPts val="640"/>
              </a:spcBef>
              <a:buClr>
                <a:schemeClr val="dk1"/>
              </a:buClr>
              <a:buSzPct val="100000"/>
              <a:buFont typeface="Calibri"/>
              <a:buChar char="•"/>
            </a:pPr>
            <a:r>
              <a:rPr lang="en-US" sz="3200">
                <a:solidFill>
                  <a:schemeClr val="dk1"/>
                </a:solidFill>
                <a:latin typeface="Calibri"/>
                <a:ea typeface="Calibri"/>
                <a:cs typeface="Calibri"/>
                <a:sym typeface="Calibri"/>
              </a:rPr>
              <a:t>Installed VIX and Imaging Database</a:t>
            </a:r>
          </a:p>
          <a:p>
            <a:pPr marL="342900" marR="0" lvl="0" indent="-342900" algn="l" rtl="0">
              <a:spcBef>
                <a:spcPts val="640"/>
              </a:spcBef>
              <a:buClr>
                <a:schemeClr val="dk1"/>
              </a:buClr>
              <a:buSzPct val="100000"/>
              <a:buFont typeface="Calibri"/>
              <a:buChar char="•"/>
            </a:pPr>
            <a:r>
              <a:rPr lang="en-US" sz="3200" b="0" i="0" u="none" strike="noStrike" cap="none" baseline="0">
                <a:solidFill>
                  <a:schemeClr val="dk1"/>
                </a:solidFill>
                <a:latin typeface="Calibri"/>
                <a:ea typeface="Calibri"/>
                <a:cs typeface="Calibri"/>
                <a:sym typeface="Calibri"/>
              </a:rPr>
              <a:t>3</a:t>
            </a:r>
            <a:r>
              <a:rPr lang="en-US" sz="3200">
                <a:solidFill>
                  <a:schemeClr val="dk1"/>
                </a:solidFill>
                <a:latin typeface="Calibri"/>
                <a:ea typeface="Calibri"/>
                <a:cs typeface="Calibri"/>
                <a:sym typeface="Calibri"/>
              </a:rPr>
              <a:t>6</a:t>
            </a:r>
            <a:r>
              <a:rPr lang="en-US" sz="3200" b="0" i="0" u="none" strike="noStrike" cap="none" baseline="0">
                <a:solidFill>
                  <a:schemeClr val="dk1"/>
                </a:solidFill>
                <a:latin typeface="Calibri"/>
                <a:ea typeface="Calibri"/>
                <a:cs typeface="Calibri"/>
                <a:sym typeface="Calibri"/>
              </a:rPr>
              <a:t> tickets total</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dirty="0">
                <a:solidFill>
                  <a:schemeClr val="dk1"/>
                </a:solidFill>
                <a:latin typeface="Calibri"/>
                <a:ea typeface="Calibri"/>
                <a:cs typeface="Calibri"/>
                <a:sym typeface="Calibri"/>
              </a:rPr>
              <a:t>Milestone #2</a:t>
            </a:r>
            <a:r>
              <a:rPr lang="en-US" sz="4400" dirty="0" smtClean="0">
                <a:solidFill>
                  <a:schemeClr val="dk1"/>
                </a:solidFill>
                <a:latin typeface="Calibri"/>
                <a:ea typeface="Calibri"/>
                <a:cs typeface="Calibri"/>
                <a:sym typeface="Calibri"/>
              </a:rPr>
              <a:t>: March </a:t>
            </a:r>
            <a:r>
              <a:rPr lang="en-US" sz="4400" dirty="0">
                <a:solidFill>
                  <a:schemeClr val="dk1"/>
                </a:solidFill>
                <a:latin typeface="Calibri"/>
                <a:ea typeface="Calibri"/>
                <a:cs typeface="Calibri"/>
                <a:sym typeface="Calibri"/>
              </a:rPr>
              <a:t>23,2014</a:t>
            </a:r>
          </a:p>
        </p:txBody>
      </p:sp>
      <p:sp>
        <p:nvSpPr>
          <p:cNvPr id="141" name="Shape 141"/>
          <p:cNvSpPr txBox="1">
            <a:spLocks noGrp="1"/>
          </p:cNvSpPr>
          <p:nvPr>
            <p:ph type="body" idx="1"/>
          </p:nvPr>
        </p:nvSpPr>
        <p:spPr>
          <a:xfrm>
            <a:off x="457200" y="1600200"/>
            <a:ext cx="8229600" cy="4525963"/>
          </a:xfrm>
          <a:prstGeom prst="rect">
            <a:avLst/>
          </a:prstGeom>
          <a:noFill/>
          <a:ln>
            <a:noFill/>
          </a:ln>
        </p:spPr>
        <p:txBody>
          <a:bodyPr lIns="91425" tIns="45700" rIns="91425" bIns="45700" anchor="t" anchorCtr="0">
            <a:noAutofit/>
          </a:bodyPr>
          <a:lstStyle/>
          <a:p>
            <a:pPr marL="342900" marR="0" lvl="0" indent="-342900" algn="l" rtl="0">
              <a:lnSpc>
                <a:spcPct val="80000"/>
              </a:lnSpc>
              <a:spcBef>
                <a:spcPts val="0"/>
              </a:spcBef>
              <a:buClr>
                <a:schemeClr val="dk1"/>
              </a:buClr>
              <a:buSzPct val="90000"/>
              <a:buFont typeface="Calibri"/>
              <a:buChar char="•"/>
            </a:pPr>
            <a:r>
              <a:rPr lang="en-US" sz="2800" dirty="0">
                <a:solidFill>
                  <a:schemeClr val="dk1"/>
                </a:solidFill>
                <a:latin typeface="Calibri"/>
                <a:ea typeface="Calibri"/>
                <a:cs typeface="Calibri"/>
                <a:sym typeface="Calibri"/>
              </a:rPr>
              <a:t>Increment #2 submitted on time included:</a:t>
            </a:r>
          </a:p>
          <a:p>
            <a:pPr marL="342900" marR="0" lvl="0" indent="-358775" algn="l" rtl="0">
              <a:lnSpc>
                <a:spcPct val="80000"/>
              </a:lnSpc>
              <a:spcBef>
                <a:spcPts val="0"/>
              </a:spcBef>
              <a:buClr>
                <a:schemeClr val="dk1"/>
              </a:buClr>
              <a:buSzPct val="98333"/>
              <a:buFont typeface="Calibri"/>
              <a:buChar char="•"/>
            </a:pPr>
            <a:r>
              <a:rPr lang="en-US" sz="2800" dirty="0">
                <a:solidFill>
                  <a:schemeClr val="dk1"/>
                </a:solidFill>
                <a:latin typeface="Calibri"/>
                <a:ea typeface="Calibri"/>
                <a:cs typeface="Calibri"/>
                <a:sym typeface="Calibri"/>
              </a:rPr>
              <a:t>RAPTOR in </a:t>
            </a:r>
            <a:r>
              <a:rPr lang="en-US" sz="2800" dirty="0" smtClean="0">
                <a:solidFill>
                  <a:schemeClr val="dk1"/>
                </a:solidFill>
                <a:latin typeface="Calibri"/>
                <a:ea typeface="Calibri"/>
                <a:cs typeface="Calibri"/>
                <a:sym typeface="Calibri"/>
              </a:rPr>
              <a:t>cloud2 pulling data from CPRS</a:t>
            </a:r>
            <a:endParaRPr lang="en-US" sz="2800" dirty="0">
              <a:solidFill>
                <a:schemeClr val="dk1"/>
              </a:solidFill>
              <a:latin typeface="Calibri"/>
              <a:ea typeface="Calibri"/>
              <a:cs typeface="Calibri"/>
              <a:sym typeface="Calibri"/>
            </a:endParaRPr>
          </a:p>
          <a:p>
            <a:pPr marL="342900" marR="0" lvl="0" indent="-342900" algn="l" rtl="0">
              <a:lnSpc>
                <a:spcPct val="80000"/>
              </a:lnSpc>
              <a:spcBef>
                <a:spcPts val="540"/>
              </a:spcBef>
              <a:buClr>
                <a:schemeClr val="dk1"/>
              </a:buClr>
              <a:buSzPct val="100000"/>
              <a:buFont typeface="Calibri"/>
              <a:buChar char="•"/>
            </a:pPr>
            <a:r>
              <a:rPr lang="en-US" sz="2800" b="0" i="0" u="none" strike="noStrike" cap="none" baseline="0" dirty="0" smtClean="0">
                <a:solidFill>
                  <a:schemeClr val="dk1"/>
                </a:solidFill>
                <a:latin typeface="Calibri"/>
                <a:ea typeface="Calibri"/>
                <a:cs typeface="Calibri"/>
                <a:sym typeface="Calibri"/>
              </a:rPr>
              <a:t>UAT </a:t>
            </a:r>
            <a:r>
              <a:rPr lang="en-US" sz="2800" b="0" i="0" u="none" strike="noStrike" cap="none" baseline="0" dirty="0">
                <a:solidFill>
                  <a:schemeClr val="dk1"/>
                </a:solidFill>
                <a:latin typeface="Calibri"/>
                <a:ea typeface="Calibri"/>
                <a:cs typeface="Calibri"/>
                <a:sym typeface="Calibri"/>
              </a:rPr>
              <a:t>Plan</a:t>
            </a:r>
          </a:p>
          <a:p>
            <a:pPr marL="342900" marR="0" lvl="0" indent="-342900" algn="l" rtl="0">
              <a:lnSpc>
                <a:spcPct val="80000"/>
              </a:lnSpc>
              <a:spcBef>
                <a:spcPts val="540"/>
              </a:spcBef>
              <a:buClr>
                <a:schemeClr val="dk1"/>
              </a:buClr>
              <a:buSzPct val="100000"/>
              <a:buFont typeface="Calibri"/>
              <a:buChar char="•"/>
            </a:pPr>
            <a:r>
              <a:rPr lang="en-US" sz="2800" b="0" i="0" u="none" strike="noStrike" cap="none" baseline="0" dirty="0">
                <a:solidFill>
                  <a:schemeClr val="dk1"/>
                </a:solidFill>
                <a:latin typeface="Calibri"/>
                <a:ea typeface="Calibri"/>
                <a:cs typeface="Calibri"/>
                <a:sym typeface="Calibri"/>
              </a:rPr>
              <a:t>UAT Cases</a:t>
            </a:r>
          </a:p>
          <a:p>
            <a:pPr marL="342900" marR="0" lvl="0" indent="-342900" algn="l" rtl="0">
              <a:lnSpc>
                <a:spcPct val="80000"/>
              </a:lnSpc>
              <a:spcBef>
                <a:spcPts val="540"/>
              </a:spcBef>
              <a:buClr>
                <a:schemeClr val="dk1"/>
              </a:buClr>
              <a:buSzPct val="100000"/>
              <a:buFont typeface="Calibri"/>
              <a:buChar char="•"/>
            </a:pPr>
            <a:r>
              <a:rPr lang="en-US" sz="2800" dirty="0">
                <a:solidFill>
                  <a:schemeClr val="dk1"/>
                </a:solidFill>
                <a:latin typeface="Calibri"/>
                <a:ea typeface="Calibri"/>
                <a:cs typeface="Calibri"/>
                <a:sym typeface="Calibri"/>
              </a:rPr>
              <a:t>Updated Technical </a:t>
            </a:r>
            <a:r>
              <a:rPr lang="en-US" sz="2800" dirty="0" smtClean="0">
                <a:solidFill>
                  <a:schemeClr val="dk1"/>
                </a:solidFill>
                <a:latin typeface="Calibri"/>
                <a:ea typeface="Calibri"/>
                <a:cs typeface="Calibri"/>
                <a:sym typeface="Calibri"/>
              </a:rPr>
              <a:t>Documents</a:t>
            </a:r>
          </a:p>
          <a:p>
            <a:pPr indent="-342900">
              <a:lnSpc>
                <a:spcPct val="80000"/>
              </a:lnSpc>
              <a:spcBef>
                <a:spcPts val="540"/>
              </a:spcBef>
              <a:buSzPct val="100000"/>
            </a:pPr>
            <a:r>
              <a:rPr lang="en-US" sz="2800" dirty="0" smtClean="0">
                <a:solidFill>
                  <a:schemeClr val="dk1"/>
                </a:solidFill>
                <a:latin typeface="Calibri"/>
                <a:ea typeface="Calibri"/>
                <a:cs typeface="Calibri"/>
                <a:sym typeface="Calibri"/>
              </a:rPr>
              <a:t>Demonstration of 18 enhancements including:</a:t>
            </a:r>
          </a:p>
          <a:p>
            <a:pPr lvl="1" indent="-342900">
              <a:lnSpc>
                <a:spcPct val="80000"/>
              </a:lnSpc>
              <a:spcBef>
                <a:spcPts val="540"/>
              </a:spcBef>
              <a:buSzPct val="100000"/>
            </a:pPr>
            <a:r>
              <a:rPr lang="en-US" sz="2800" dirty="0" smtClean="0">
                <a:solidFill>
                  <a:schemeClr val="dk1"/>
                </a:solidFill>
                <a:latin typeface="Calibri"/>
                <a:ea typeface="Calibri"/>
                <a:cs typeface="Calibri"/>
                <a:sym typeface="Calibri"/>
              </a:rPr>
              <a:t>Worklist management (dynamic sorting, hiding columns, minimize scrolling)</a:t>
            </a:r>
          </a:p>
          <a:p>
            <a:pPr lvl="1" indent="-342900">
              <a:lnSpc>
                <a:spcPct val="80000"/>
              </a:lnSpc>
              <a:spcBef>
                <a:spcPts val="540"/>
              </a:spcBef>
              <a:buSzPct val="100000"/>
            </a:pPr>
            <a:r>
              <a:rPr lang="en-US" sz="2800" dirty="0" smtClean="0">
                <a:solidFill>
                  <a:schemeClr val="dk1"/>
                </a:solidFill>
                <a:latin typeface="Calibri"/>
                <a:ea typeface="Calibri"/>
                <a:cs typeface="Calibri"/>
                <a:sym typeface="Calibri"/>
              </a:rPr>
              <a:t>Dashboard (pre-populate protocol template, suspend/reserve functionality)</a:t>
            </a:r>
          </a:p>
          <a:p>
            <a:pPr marL="342900" marR="0" lvl="0" indent="-342900" algn="l" rtl="0">
              <a:lnSpc>
                <a:spcPct val="80000"/>
              </a:lnSpc>
              <a:spcBef>
                <a:spcPts val="540"/>
              </a:spcBef>
              <a:buClr>
                <a:schemeClr val="dk1"/>
              </a:buClr>
              <a:buSzPct val="100000"/>
              <a:buFont typeface="Calibri"/>
              <a:buChar char="•"/>
            </a:pPr>
            <a:endParaRPr lang="en-US" sz="2800" dirty="0">
              <a:solidFill>
                <a:schemeClr val="dk1"/>
              </a:solidFill>
              <a:latin typeface="Calibri"/>
              <a:ea typeface="Calibri"/>
              <a:cs typeface="Calibri"/>
              <a:sym typeface="Calibri"/>
            </a:endParaRP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Shape 154"/>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4400" b="0" i="0" u="none" strike="noStrike" cap="none" baseline="0">
                <a:solidFill>
                  <a:schemeClr val="dk1"/>
                </a:solidFill>
                <a:latin typeface="Calibri"/>
                <a:ea typeface="Calibri"/>
                <a:cs typeface="Calibri"/>
                <a:sym typeface="Calibri"/>
              </a:rPr>
              <a:t>Scheduled Milestones</a:t>
            </a:r>
          </a:p>
        </p:txBody>
      </p:sp>
      <p:sp>
        <p:nvSpPr>
          <p:cNvPr id="155" name="Shape 155"/>
          <p:cNvSpPr txBox="1">
            <a:spLocks noGrp="1"/>
          </p:cNvSpPr>
          <p:nvPr>
            <p:ph type="body" idx="1"/>
          </p:nvPr>
        </p:nvSpPr>
        <p:spPr>
          <a:xfrm>
            <a:off x="570550" y="1600200"/>
            <a:ext cx="8229600" cy="4526100"/>
          </a:xfrm>
          <a:prstGeom prst="rect">
            <a:avLst/>
          </a:prstGeom>
          <a:noFill/>
          <a:ln>
            <a:noFill/>
          </a:ln>
        </p:spPr>
        <p:txBody>
          <a:bodyPr lIns="91425" tIns="45700" rIns="91425" bIns="45700" anchor="t" anchorCtr="0">
            <a:noAutofit/>
          </a:bodyPr>
          <a:lstStyle/>
          <a:p>
            <a:pPr marL="342900" marR="0" lvl="0" indent="-342900" algn="l" rtl="0">
              <a:lnSpc>
                <a:spcPct val="90000"/>
              </a:lnSpc>
              <a:spcBef>
                <a:spcPts val="0"/>
              </a:spcBef>
              <a:buClr>
                <a:srgbClr val="4F6128"/>
              </a:buClr>
              <a:buSzPct val="98333"/>
              <a:buFont typeface="Calibri"/>
              <a:buChar char="•"/>
            </a:pPr>
            <a:r>
              <a:rPr lang="en-US" sz="2950" i="0" u="none" strike="noStrike" cap="none" baseline="0" dirty="0">
                <a:solidFill>
                  <a:srgbClr val="4F6128"/>
                </a:solidFill>
                <a:latin typeface="Calibri"/>
                <a:ea typeface="Calibri"/>
                <a:cs typeface="Calibri"/>
                <a:sym typeface="Calibri"/>
              </a:rPr>
              <a:t>December 2013 – Theme and Worklist</a:t>
            </a:r>
          </a:p>
          <a:p>
            <a:pPr marL="342900" marR="0" lvl="0" indent="-342900" algn="l" rtl="0">
              <a:lnSpc>
                <a:spcPct val="90000"/>
              </a:lnSpc>
              <a:spcBef>
                <a:spcPts val="590"/>
              </a:spcBef>
              <a:buClr>
                <a:srgbClr val="4F6128"/>
              </a:buClr>
              <a:buSzPct val="98333"/>
              <a:buFont typeface="Calibri"/>
              <a:buChar char="•"/>
            </a:pPr>
            <a:r>
              <a:rPr lang="en-US" sz="2950" b="0" i="0" u="none" strike="noStrike" cap="none" baseline="0" dirty="0">
                <a:solidFill>
                  <a:srgbClr val="4F6128"/>
                </a:solidFill>
                <a:latin typeface="Calibri"/>
                <a:ea typeface="Calibri"/>
                <a:cs typeface="Calibri"/>
                <a:sym typeface="Calibri"/>
              </a:rPr>
              <a:t>March 2014 – Templates, </a:t>
            </a:r>
            <a:r>
              <a:rPr lang="en-US" sz="2950" dirty="0">
                <a:solidFill>
                  <a:srgbClr val="4F6128"/>
                </a:solidFill>
                <a:latin typeface="Calibri"/>
                <a:ea typeface="Calibri"/>
                <a:cs typeface="Calibri"/>
                <a:sym typeface="Calibri"/>
              </a:rPr>
              <a:t>UI </a:t>
            </a:r>
            <a:r>
              <a:rPr lang="en-US" sz="2950" b="0" i="0" u="none" strike="noStrike" cap="none" baseline="0" dirty="0">
                <a:solidFill>
                  <a:srgbClr val="4F6128"/>
                </a:solidFill>
                <a:latin typeface="Calibri"/>
                <a:ea typeface="Calibri"/>
                <a:cs typeface="Calibri"/>
                <a:sym typeface="Calibri"/>
              </a:rPr>
              <a:t>connected to database</a:t>
            </a:r>
          </a:p>
          <a:p>
            <a:pPr marL="342900" marR="0" lvl="0" indent="-342900" algn="l" rtl="0">
              <a:lnSpc>
                <a:spcPct val="90000"/>
              </a:lnSpc>
              <a:spcBef>
                <a:spcPts val="590"/>
              </a:spcBef>
              <a:buClr>
                <a:schemeClr val="dk1"/>
              </a:buClr>
              <a:buSzPct val="98333"/>
              <a:buFont typeface="Calibri"/>
              <a:buChar char="•"/>
            </a:pPr>
            <a:r>
              <a:rPr lang="en-US" sz="2950" b="1" i="0" u="none" strike="noStrike" cap="none" baseline="0" dirty="0">
                <a:solidFill>
                  <a:schemeClr val="dk1"/>
                </a:solidFill>
                <a:latin typeface="Calibri"/>
                <a:ea typeface="Calibri"/>
                <a:cs typeface="Calibri"/>
                <a:sym typeface="Calibri"/>
              </a:rPr>
              <a:t>June 2014 – </a:t>
            </a:r>
            <a:r>
              <a:rPr lang="en-US" sz="2950" b="1" dirty="0">
                <a:solidFill>
                  <a:schemeClr val="dk1"/>
                </a:solidFill>
                <a:latin typeface="Calibri"/>
                <a:ea typeface="Calibri"/>
                <a:cs typeface="Calibri"/>
                <a:sym typeface="Calibri"/>
              </a:rPr>
              <a:t>User Management, Workflow</a:t>
            </a:r>
          </a:p>
          <a:p>
            <a:pPr marL="342900" marR="0" lvl="0" indent="-342900" algn="l" rtl="0">
              <a:lnSpc>
                <a:spcPct val="90000"/>
              </a:lnSpc>
              <a:spcBef>
                <a:spcPts val="590"/>
              </a:spcBef>
              <a:buClr>
                <a:schemeClr val="dk1"/>
              </a:buClr>
              <a:buSzPct val="98333"/>
              <a:buFont typeface="Calibri"/>
              <a:buChar char="•"/>
            </a:pPr>
            <a:r>
              <a:rPr lang="en-US" sz="2950" dirty="0">
                <a:solidFill>
                  <a:schemeClr val="dk1"/>
                </a:solidFill>
                <a:latin typeface="Calibri"/>
                <a:ea typeface="Calibri"/>
                <a:cs typeface="Calibri"/>
                <a:sym typeface="Calibri"/>
              </a:rPr>
              <a:t>(4) Functional Sprints through </a:t>
            </a:r>
            <a:r>
              <a:rPr lang="en-US" sz="2950" dirty="0" smtClean="0">
                <a:solidFill>
                  <a:schemeClr val="dk1"/>
                </a:solidFill>
                <a:latin typeface="Calibri"/>
                <a:ea typeface="Calibri"/>
                <a:cs typeface="Calibri"/>
                <a:sym typeface="Calibri"/>
              </a:rPr>
              <a:t>December</a:t>
            </a:r>
          </a:p>
          <a:p>
            <a:pPr lvl="1" indent="-342900">
              <a:lnSpc>
                <a:spcPct val="90000"/>
              </a:lnSpc>
              <a:spcBef>
                <a:spcPts val="590"/>
              </a:spcBef>
              <a:buSzPct val="98333"/>
              <a:buFont typeface="Calibri"/>
              <a:buChar char="•"/>
            </a:pPr>
            <a:r>
              <a:rPr lang="en-US" sz="2950" dirty="0" smtClean="0">
                <a:solidFill>
                  <a:schemeClr val="dk1"/>
                </a:solidFill>
                <a:latin typeface="Calibri"/>
                <a:ea typeface="Calibri"/>
                <a:cs typeface="Calibri"/>
                <a:sym typeface="Calibri"/>
              </a:rPr>
              <a:t>August 9, Sept 23, Nov 9, Dec 23</a:t>
            </a:r>
            <a:endParaRPr lang="en-US" sz="2950" dirty="0">
              <a:solidFill>
                <a:schemeClr val="dk1"/>
              </a:solidFill>
              <a:latin typeface="Calibri"/>
              <a:ea typeface="Calibri"/>
              <a:cs typeface="Calibri"/>
              <a:sym typeface="Calibri"/>
            </a:endParaRPr>
          </a:p>
          <a:p>
            <a:pPr marL="342900" marR="0" lvl="0" indent="-342900" algn="l" rtl="0">
              <a:lnSpc>
                <a:spcPct val="90000"/>
              </a:lnSpc>
              <a:spcBef>
                <a:spcPts val="590"/>
              </a:spcBef>
              <a:buClr>
                <a:schemeClr val="dk1"/>
              </a:buClr>
              <a:buSzPct val="98333"/>
              <a:buFont typeface="Calibri"/>
              <a:buChar char="•"/>
            </a:pPr>
            <a:r>
              <a:rPr lang="en-US" sz="2950" dirty="0">
                <a:solidFill>
                  <a:schemeClr val="dk1"/>
                </a:solidFill>
                <a:latin typeface="Calibri"/>
                <a:ea typeface="Calibri"/>
                <a:cs typeface="Calibri"/>
                <a:sym typeface="Calibri"/>
              </a:rPr>
              <a:t>October</a:t>
            </a:r>
            <a:r>
              <a:rPr lang="en-US" sz="2950" b="0" i="0" u="none" strike="noStrike" cap="none" baseline="0" dirty="0">
                <a:solidFill>
                  <a:schemeClr val="dk1"/>
                </a:solidFill>
                <a:latin typeface="Calibri"/>
                <a:ea typeface="Calibri"/>
                <a:cs typeface="Calibri"/>
                <a:sym typeface="Calibri"/>
              </a:rPr>
              <a:t> 2014 – </a:t>
            </a:r>
            <a:r>
              <a:rPr lang="en-US" sz="2950" dirty="0">
                <a:solidFill>
                  <a:schemeClr val="dk1"/>
                </a:solidFill>
                <a:latin typeface="Calibri"/>
                <a:ea typeface="Calibri"/>
                <a:cs typeface="Calibri"/>
                <a:sym typeface="Calibri"/>
              </a:rPr>
              <a:t>Site ready for staging</a:t>
            </a:r>
          </a:p>
          <a:p>
            <a:pPr marL="342900" marR="0" lvl="0" indent="-342900" algn="l" rtl="0">
              <a:lnSpc>
                <a:spcPct val="90000"/>
              </a:lnSpc>
              <a:spcBef>
                <a:spcPts val="590"/>
              </a:spcBef>
              <a:buClr>
                <a:schemeClr val="dk1"/>
              </a:buClr>
              <a:buSzPct val="98333"/>
              <a:buFont typeface="Calibri"/>
              <a:buChar char="•"/>
            </a:pPr>
            <a:r>
              <a:rPr lang="en-US" sz="2950" dirty="0">
                <a:solidFill>
                  <a:schemeClr val="dk1"/>
                </a:solidFill>
                <a:latin typeface="Calibri"/>
                <a:ea typeface="Calibri"/>
                <a:cs typeface="Calibri"/>
                <a:sym typeface="Calibri"/>
              </a:rPr>
              <a:t>January</a:t>
            </a:r>
            <a:r>
              <a:rPr lang="en-US" sz="2950" b="0" i="0" u="none" strike="noStrike" cap="none" baseline="0" dirty="0">
                <a:solidFill>
                  <a:schemeClr val="dk1"/>
                </a:solidFill>
                <a:latin typeface="Calibri"/>
                <a:ea typeface="Calibri"/>
                <a:cs typeface="Calibri"/>
                <a:sym typeface="Calibri"/>
              </a:rPr>
              <a:t> 201</a:t>
            </a:r>
            <a:r>
              <a:rPr lang="en-US" sz="2950" dirty="0">
                <a:solidFill>
                  <a:schemeClr val="dk1"/>
                </a:solidFill>
                <a:latin typeface="Calibri"/>
                <a:ea typeface="Calibri"/>
                <a:cs typeface="Calibri"/>
                <a:sym typeface="Calibri"/>
              </a:rPr>
              <a:t>5</a:t>
            </a:r>
            <a:r>
              <a:rPr lang="en-US" sz="2950" b="0" i="0" u="none" strike="noStrike" cap="none" baseline="0" dirty="0">
                <a:solidFill>
                  <a:schemeClr val="dk1"/>
                </a:solidFill>
                <a:latin typeface="Calibri"/>
                <a:ea typeface="Calibri"/>
                <a:cs typeface="Calibri"/>
                <a:sym typeface="Calibri"/>
              </a:rPr>
              <a:t> – </a:t>
            </a:r>
            <a:r>
              <a:rPr lang="en-US" sz="2950" dirty="0">
                <a:solidFill>
                  <a:schemeClr val="dk1"/>
                </a:solidFill>
                <a:latin typeface="Calibri"/>
                <a:ea typeface="Calibri"/>
                <a:cs typeface="Calibri"/>
                <a:sym typeface="Calibri"/>
              </a:rPr>
              <a:t>Final </a:t>
            </a:r>
            <a:r>
              <a:rPr lang="en-US" sz="2950" dirty="0" smtClean="0">
                <a:solidFill>
                  <a:schemeClr val="dk1"/>
                </a:solidFill>
                <a:latin typeface="Calibri"/>
                <a:ea typeface="Calibri"/>
                <a:cs typeface="Calibri"/>
                <a:sym typeface="Calibri"/>
              </a:rPr>
              <a:t>UAT in site</a:t>
            </a:r>
            <a:endParaRPr lang="en-US" sz="2950" dirty="0">
              <a:solidFill>
                <a:schemeClr val="dk1"/>
              </a:solidFill>
              <a:latin typeface="Calibri"/>
              <a:ea typeface="Calibri"/>
              <a:cs typeface="Calibri"/>
              <a:sym typeface="Calibri"/>
            </a:endParaRPr>
          </a:p>
          <a:p>
            <a:pPr marL="342900" marR="0" lvl="0" indent="-342900" algn="l" rtl="0">
              <a:lnSpc>
                <a:spcPct val="90000"/>
              </a:lnSpc>
              <a:spcBef>
                <a:spcPts val="590"/>
              </a:spcBef>
              <a:buClr>
                <a:schemeClr val="dk1"/>
              </a:buClr>
              <a:buSzPct val="98333"/>
              <a:buFont typeface="Calibri"/>
              <a:buChar char="•"/>
            </a:pPr>
            <a:r>
              <a:rPr lang="en-US" sz="2950" dirty="0">
                <a:solidFill>
                  <a:schemeClr val="dk1"/>
                </a:solidFill>
                <a:latin typeface="Calibri"/>
                <a:ea typeface="Calibri"/>
                <a:cs typeface="Calibri"/>
                <a:sym typeface="Calibri"/>
              </a:rPr>
              <a:t>March 2015 – Deployment &amp; Assess next steps</a:t>
            </a:r>
          </a:p>
          <a:p>
            <a:pPr marL="342900" marR="0" lvl="0" indent="-154940" algn="l" rtl="0">
              <a:lnSpc>
                <a:spcPct val="90000"/>
              </a:lnSpc>
              <a:spcBef>
                <a:spcPts val="592"/>
              </a:spcBef>
              <a:buClr>
                <a:schemeClr val="dk1"/>
              </a:buClr>
              <a:buFont typeface="Calibri"/>
              <a:buNone/>
            </a:pPr>
            <a:endParaRPr sz="2950" b="0" i="0" u="none" strike="noStrike" cap="none" baseline="0" dirty="0">
              <a:solidFill>
                <a:schemeClr val="dk1"/>
              </a:solidFill>
              <a:latin typeface="Calibri"/>
              <a:ea typeface="Calibri"/>
              <a:cs typeface="Calibri"/>
              <a:sym typeface="Calibri"/>
            </a:endParaRPr>
          </a:p>
        </p:txBody>
      </p:sp>
    </p:spTree>
  </p:cSld>
  <p:clrMapOvr>
    <a:masterClrMapping/>
  </p:clrMapOvr>
  <p:transition spd="slow">
    <p:cut/>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TotalTime>
  <Words>1166</Words>
  <Application>Microsoft Office PowerPoint</Application>
  <PresentationFormat>On-screen Show (4:3)</PresentationFormat>
  <Paragraphs>176</Paragraphs>
  <Slides>38</Slides>
  <Notes>38</Notes>
  <HiddenSlides>0</HiddenSlides>
  <MMClips>0</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Office Theme</vt:lpstr>
      <vt:lpstr>Radiology Protocol Tool  &amp; Reporter (RAPTOR)  Milestone #3 Review  </vt:lpstr>
      <vt:lpstr>Milestone #3 Agenda</vt:lpstr>
      <vt:lpstr>Project Definition</vt:lpstr>
      <vt:lpstr>Approach of project</vt:lpstr>
      <vt:lpstr>SME meetings </vt:lpstr>
      <vt:lpstr>Milestone #1: Dec 23,2013</vt:lpstr>
      <vt:lpstr>Innovations Sandbox </vt:lpstr>
      <vt:lpstr>Milestone #2: March 23,2014</vt:lpstr>
      <vt:lpstr>Scheduled Milestones</vt:lpstr>
      <vt:lpstr>Risk : Production Support of VA Software</vt:lpstr>
      <vt:lpstr>Production Hardware</vt:lpstr>
      <vt:lpstr>Milestone #3:June 23,2014</vt:lpstr>
      <vt:lpstr>Physical Architecture</vt:lpstr>
      <vt:lpstr>Questions</vt:lpstr>
      <vt:lpstr>Today’s demo will feature a variety of workflow status</vt:lpstr>
      <vt:lpstr>User Management, VistA access</vt:lpstr>
      <vt:lpstr>Scheduler Workflow Demo #1</vt:lpstr>
      <vt:lpstr>Scheduler, Ranking Score</vt:lpstr>
      <vt:lpstr>Schedule </vt:lpstr>
      <vt:lpstr>Cancel/Suspended Workflow</vt:lpstr>
      <vt:lpstr>Patient Provided Notes to Radiologist recorded by Scheduler</vt:lpstr>
      <vt:lpstr>Resident Workflow Demo #1</vt:lpstr>
      <vt:lpstr>Resident Privileges </vt:lpstr>
      <vt:lpstr>Identified Resident  logged into RAPTOR … </vt:lpstr>
      <vt:lpstr>…Resident  Privileges in Action</vt:lpstr>
      <vt:lpstr>Workflow status = Ready for Review</vt:lpstr>
      <vt:lpstr>Workflow Demo  for Radiologist and Technologist</vt:lpstr>
      <vt:lpstr>Radiologist searches worklist</vt:lpstr>
      <vt:lpstr>Radiologist selects order and reviews patient history. Selects Rad Reports. </vt:lpstr>
      <vt:lpstr>Radiologist Reviews Rad Reports and Images</vt:lpstr>
      <vt:lpstr>Click to see Report Details (or details under any tab)</vt:lpstr>
      <vt:lpstr>Radiologist uses text helpers to send note to technologist </vt:lpstr>
      <vt:lpstr>Radiologist Approved Protocol, Order advances to Ready for Examination mode,</vt:lpstr>
      <vt:lpstr>Ready for Examination mode</vt:lpstr>
      <vt:lpstr>More info</vt:lpstr>
      <vt:lpstr>VistA 4 Product Roadmap 2014, 5.6.2 Radiology</vt:lpstr>
      <vt:lpstr>Patient Initiated Cancel</vt:lpstr>
      <vt:lpstr>Ticket Suspended</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Radiology Protocol Tool  &amp; Reporter (RAPTOR)  Milestone #3 Review  </dc:title>
  <dc:creator>Andrew</dc:creator>
  <cp:lastModifiedBy>Andrew</cp:lastModifiedBy>
  <cp:revision>7</cp:revision>
  <dcterms:modified xsi:type="dcterms:W3CDTF">2014-06-22T23:34:30Z</dcterms:modified>
</cp:coreProperties>
</file>